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-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bycasseb.com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15E2-9B1B-443B-B0ED-0AA87BB005A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3474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bycasseb.com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15E2-9B1B-443B-B0ED-0AA87BB005A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320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bycasseb.com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15E2-9B1B-443B-B0ED-0AA87BB005A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8035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bycasseb.com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15E2-9B1B-443B-B0ED-0AA87BB005A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5362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bycasseb.com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15E2-9B1B-443B-B0ED-0AA87BB005A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289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bycasseb.com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15E2-9B1B-443B-B0ED-0AA87BB005A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721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bycasseb.com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15E2-9B1B-443B-B0ED-0AA87BB005A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120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bycasseb.com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15E2-9B1B-443B-B0ED-0AA87BB005A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347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bycasseb.com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15E2-9B1B-443B-B0ED-0AA87BB005A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5948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bycasseb.com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15E2-9B1B-443B-B0ED-0AA87BB005A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6224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bycasseb.com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15E2-9B1B-443B-B0ED-0AA87BB005A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4246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8618"/>
            <a:ext cx="4355899" cy="4341663"/>
          </a:xfrm>
          <a:prstGeom prst="rect">
            <a:avLst/>
          </a:prstGeom>
          <a:noFill/>
          <a:effectLst>
            <a:glow rad="749300">
              <a:schemeClr val="bg1">
                <a:alpha val="0"/>
              </a:schemeClr>
            </a:glow>
          </a:effectLst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dirty="0" smtClean="0"/>
              <a:t>bycasseb.com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C15E2-9B1B-443B-B0ED-0AA87BB005A0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807" y="111643"/>
            <a:ext cx="1885071" cy="183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2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Revisão de Banco de Dados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by Casseb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053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Select</a:t>
            </a:r>
            <a:r>
              <a:rPr lang="pt-BR" dirty="0" smtClean="0"/>
              <a:t> – Estrutura completa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COLUNA1,COLUNA2,COLUNA3,...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TABELA1,TABELA2,TABELA3,...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WHERE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CONDIÇÃO1,CONDIÇÃO2,CONDIÇÃO3,...;</a:t>
            </a:r>
          </a:p>
          <a:p>
            <a:pPr marL="0" indent="0">
              <a:buNone/>
            </a:pPr>
            <a:endParaRPr lang="pt-BR" sz="1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800" b="1" dirty="0" smtClean="0">
              <a:solidFill>
                <a:srgbClr val="00206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43224" y="1825625"/>
            <a:ext cx="5210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USU_USUARIO.NOME,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CON.CONTATO.TEL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USU_USUARIO,CON_CONTATO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WHERE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USU_USUARIO.PESSOA = ‘F’ AND 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CON_CONTATO.ID_USU = USU_USUARIO.ID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6146" name="Picture 2" descr="bagunca-fios-eletronicos.jpg (300×21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47688"/>
            <a:ext cx="285750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Select</a:t>
            </a:r>
            <a:r>
              <a:rPr lang="pt-BR" dirty="0" smtClean="0"/>
              <a:t> – Todos os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*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TABELA1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  <a:endParaRPr lang="pt-BR" sz="1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800" b="1" dirty="0" smtClean="0">
              <a:solidFill>
                <a:srgbClr val="00206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43224" y="1825625"/>
            <a:ext cx="5210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*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USU_USUARIO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  <a:endParaRPr lang="pt-BR" sz="1600" b="1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7170" name="Picture 2" descr="http://ishop1-a.akamaihd.net/produtos/01/00/item/121307/0/121307068_2G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772" y="2215166"/>
            <a:ext cx="3007217" cy="300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94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Select</a:t>
            </a:r>
            <a:r>
              <a:rPr lang="pt-BR" dirty="0" smtClean="0"/>
              <a:t> – Somente algumas colunas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COLUNA1,COLUNA2,COLUNA3,...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TABELA1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  <a:endParaRPr lang="pt-BR" sz="1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800" b="1" dirty="0" smtClean="0">
              <a:solidFill>
                <a:srgbClr val="00206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43224" y="1825625"/>
            <a:ext cx="5210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NOME,PESSOA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USU_USUARIO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  <a:endParaRPr lang="pt-BR" sz="1600" b="1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8194" name="Picture 2" descr="http://s.glbimg.com/po/tt/f/original/2011/04/15/mortalkomba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317" y="3160903"/>
            <a:ext cx="4712594" cy="301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9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Select</a:t>
            </a:r>
            <a:r>
              <a:rPr lang="pt-BR" dirty="0" smtClean="0"/>
              <a:t> – Condições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COLUNA1,COLUNA2,COLUNA3,...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TABELA1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WHERE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CONDIÇÃO1,CONDIÇÃO2,CONDIÇÃO3,...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  <a:endParaRPr lang="pt-BR" sz="1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800" b="1" dirty="0" smtClean="0">
              <a:solidFill>
                <a:srgbClr val="00206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43224" y="1825625"/>
            <a:ext cx="5210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NOME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USU_USUARIO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WHERE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NOME </a:t>
            </a:r>
            <a:r>
              <a:rPr lang="pt-BR" sz="1500" b="1" dirty="0" smtClean="0">
                <a:solidFill>
                  <a:srgbClr val="FF0000"/>
                </a:solidFill>
              </a:rPr>
              <a:t>=</a:t>
            </a:r>
            <a:r>
              <a:rPr lang="pt-BR" sz="1500" b="1" dirty="0" smtClean="0">
                <a:solidFill>
                  <a:srgbClr val="002060"/>
                </a:solidFill>
              </a:rPr>
              <a:t> ‘CASSEB’ </a:t>
            </a:r>
            <a:r>
              <a:rPr lang="pt-BR" sz="1500" b="1" dirty="0" smtClean="0">
                <a:solidFill>
                  <a:srgbClr val="FF0000"/>
                </a:solidFill>
              </a:rPr>
              <a:t>OR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ID </a:t>
            </a:r>
            <a:r>
              <a:rPr lang="pt-BR" sz="1500" b="1" dirty="0" smtClean="0">
                <a:solidFill>
                  <a:srgbClr val="FF0000"/>
                </a:solidFill>
              </a:rPr>
              <a:t>&gt;</a:t>
            </a:r>
            <a:r>
              <a:rPr lang="pt-BR" sz="1500" b="1" dirty="0" smtClean="0">
                <a:solidFill>
                  <a:srgbClr val="002060"/>
                </a:solidFill>
              </a:rPr>
              <a:t> 5 </a:t>
            </a:r>
            <a:r>
              <a:rPr lang="pt-BR" sz="1500" b="1" dirty="0" smtClean="0">
                <a:solidFill>
                  <a:srgbClr val="FF0000"/>
                </a:solidFill>
              </a:rPr>
              <a:t>AND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DATA_NASCIMENTO </a:t>
            </a:r>
            <a:r>
              <a:rPr lang="pt-BR" sz="1500" b="1" dirty="0" smtClean="0">
                <a:solidFill>
                  <a:srgbClr val="FF0000"/>
                </a:solidFill>
              </a:rPr>
              <a:t>&lt;</a:t>
            </a:r>
            <a:r>
              <a:rPr lang="pt-BR" sz="1500" b="1" dirty="0" smtClean="0">
                <a:solidFill>
                  <a:srgbClr val="002060"/>
                </a:solidFill>
              </a:rPr>
              <a:t> </a:t>
            </a:r>
            <a:r>
              <a:rPr lang="pt-BR" sz="1500" b="1" dirty="0">
                <a:solidFill>
                  <a:srgbClr val="FF0000"/>
                </a:solidFill>
              </a:rPr>
              <a:t>TO_DATE(</a:t>
            </a:r>
            <a:r>
              <a:rPr lang="pt-BR" sz="1500" b="1" dirty="0">
                <a:solidFill>
                  <a:srgbClr val="002060"/>
                </a:solidFill>
              </a:rPr>
              <a:t>'01/02/2016','DD/MM/YYYY</a:t>
            </a:r>
            <a:r>
              <a:rPr lang="pt-BR" sz="1500" b="1" dirty="0" smtClean="0">
                <a:solidFill>
                  <a:srgbClr val="002060"/>
                </a:solidFill>
              </a:rPr>
              <a:t>'</a:t>
            </a:r>
            <a:r>
              <a:rPr lang="pt-BR" sz="1500" b="1" dirty="0" smtClean="0">
                <a:solidFill>
                  <a:srgbClr val="FF0000"/>
                </a:solidFill>
              </a:rPr>
              <a:t>) OR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PESSOA</a:t>
            </a:r>
            <a:r>
              <a:rPr lang="pt-BR" sz="1500" b="1" dirty="0" smtClean="0">
                <a:solidFill>
                  <a:srgbClr val="FF0000"/>
                </a:solidFill>
              </a:rPr>
              <a:t> </a:t>
            </a:r>
            <a:r>
              <a:rPr lang="pt-BR" sz="1500" b="1" dirty="0" smtClean="0">
                <a:solidFill>
                  <a:srgbClr val="002060"/>
                </a:solidFill>
              </a:rPr>
              <a:t>IS </a:t>
            </a:r>
            <a:r>
              <a:rPr lang="pt-BR" sz="1500" b="1" dirty="0" smtClean="0">
                <a:solidFill>
                  <a:srgbClr val="FF0000"/>
                </a:solidFill>
              </a:rPr>
              <a:t>NULL</a:t>
            </a:r>
            <a:r>
              <a:rPr lang="pt-BR" sz="1500" b="1" dirty="0" smtClean="0">
                <a:solidFill>
                  <a:srgbClr val="002060"/>
                </a:solidFill>
              </a:rPr>
              <a:t> </a:t>
            </a:r>
            <a:r>
              <a:rPr lang="pt-BR" sz="1500" b="1" u="sng" dirty="0" smtClean="0">
                <a:solidFill>
                  <a:srgbClr val="FF0000"/>
                </a:solidFill>
              </a:rPr>
              <a:t>AND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DATA_NASCIMENTO IS </a:t>
            </a:r>
            <a:r>
              <a:rPr lang="pt-BR" sz="1500" b="1" dirty="0" smtClean="0">
                <a:solidFill>
                  <a:srgbClr val="FF0000"/>
                </a:solidFill>
              </a:rPr>
              <a:t>NOT NULL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NOME LIKE (‘</a:t>
            </a:r>
            <a:r>
              <a:rPr lang="pt-BR" sz="1500" b="1" dirty="0" smtClean="0">
                <a:solidFill>
                  <a:srgbClr val="002060"/>
                </a:solidFill>
              </a:rPr>
              <a:t>%MINE%</a:t>
            </a:r>
            <a:r>
              <a:rPr lang="pt-BR" sz="1500" b="1" dirty="0" smtClean="0">
                <a:solidFill>
                  <a:srgbClr val="FF0000"/>
                </a:solidFill>
              </a:rPr>
              <a:t>’);</a:t>
            </a:r>
            <a:endParaRPr lang="pt-BR" sz="1600" b="1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9218" name="Picture 2" descr="https://i.ytimg.com/vi/qF6q7ajGuF8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1566"/>
            <a:ext cx="2973946" cy="223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17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/>
          <a:lstStyle/>
          <a:p>
            <a:r>
              <a:rPr lang="pt-BR" dirty="0" err="1" smtClean="0"/>
              <a:t>Select</a:t>
            </a:r>
            <a:r>
              <a:rPr lang="pt-BR" dirty="0" smtClean="0"/>
              <a:t> – Renomear colunas na exibição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COLUNA1 AS NOVO NOME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TABELA1</a:t>
            </a:r>
            <a:r>
              <a:rPr lang="pt-BR" sz="1800" b="1" dirty="0">
                <a:solidFill>
                  <a:srgbClr val="FF0000"/>
                </a:solidFill>
              </a:rPr>
              <a:t>;</a:t>
            </a: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43224" y="1825625"/>
            <a:ext cx="5210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DATA_NASCIMENTO AS DATA_NASC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USU_USUARIO</a:t>
            </a:r>
            <a:r>
              <a:rPr lang="pt-BR" sz="1800" b="1" dirty="0" smtClean="0">
                <a:solidFill>
                  <a:srgbClr val="FF0000"/>
                </a:solidFill>
              </a:rPr>
              <a:t>;</a:t>
            </a: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10242" name="Picture 2" descr="http://www.portalbarueri.com/wp-content/uploads/2013/07/car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72" y="3361386"/>
            <a:ext cx="4238635" cy="255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1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/>
          <a:lstStyle/>
          <a:p>
            <a:r>
              <a:rPr lang="pt-BR" dirty="0" err="1" smtClean="0"/>
              <a:t>Select</a:t>
            </a:r>
            <a:r>
              <a:rPr lang="pt-BR" dirty="0" smtClean="0"/>
              <a:t> – Operações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COLUNA1 </a:t>
            </a:r>
            <a:r>
              <a:rPr lang="pt-BR" sz="1500" b="1" dirty="0" smtClean="0">
                <a:solidFill>
                  <a:srgbClr val="FF0000"/>
                </a:solidFill>
              </a:rPr>
              <a:t>OPERACAO</a:t>
            </a:r>
            <a:r>
              <a:rPr lang="pt-BR" sz="1500" b="1" dirty="0" smtClean="0">
                <a:solidFill>
                  <a:srgbClr val="002060"/>
                </a:solidFill>
              </a:rPr>
              <a:t> COLUNA2 </a:t>
            </a:r>
            <a:r>
              <a:rPr lang="pt-BR" sz="15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AS NOME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NOME TABELA</a:t>
            </a:r>
            <a:r>
              <a:rPr lang="pt-BR" sz="1800" b="1" dirty="0" smtClean="0">
                <a:solidFill>
                  <a:srgbClr val="FF0000"/>
                </a:solidFill>
              </a:rPr>
              <a:t>;</a:t>
            </a: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43224" y="1825625"/>
            <a:ext cx="5210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QUANT_PED </a:t>
            </a:r>
            <a:r>
              <a:rPr lang="pt-BR" sz="1500" b="1" dirty="0">
                <a:solidFill>
                  <a:srgbClr val="002060"/>
                </a:solidFill>
              </a:rPr>
              <a:t>* </a:t>
            </a:r>
            <a:r>
              <a:rPr lang="pt-BR" sz="1500" b="1" dirty="0" smtClean="0">
                <a:solidFill>
                  <a:srgbClr val="002060"/>
                </a:solidFill>
              </a:rPr>
              <a:t>JUROS </a:t>
            </a:r>
            <a:r>
              <a:rPr lang="pt-BR" sz="1500" b="1" dirty="0">
                <a:solidFill>
                  <a:srgbClr val="002060"/>
                </a:solidFill>
              </a:rPr>
              <a:t>AS JUROS_COBRAR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USU_USUARIO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WHERE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QUANT_PED </a:t>
            </a:r>
            <a:r>
              <a:rPr lang="pt-BR" sz="1500" b="1" dirty="0" smtClean="0">
                <a:solidFill>
                  <a:srgbClr val="FF0000"/>
                </a:solidFill>
              </a:rPr>
              <a:t>&lt;</a:t>
            </a:r>
            <a:r>
              <a:rPr lang="pt-BR" sz="1500" b="1" dirty="0" smtClean="0">
                <a:solidFill>
                  <a:srgbClr val="002060"/>
                </a:solidFill>
              </a:rPr>
              <a:t> 5</a:t>
            </a:r>
            <a:r>
              <a:rPr lang="pt-BR" sz="1800" b="1" dirty="0" smtClean="0">
                <a:solidFill>
                  <a:srgbClr val="FF0000"/>
                </a:solidFill>
              </a:rPr>
              <a:t>;</a:t>
            </a: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11266" name="Picture 2" descr="http://2.bp.blogspot.com/-5QP0lUrwk3g/Tm5ter_cNoI/AAAAAAAAAAk/qKK0ltFkGuM/s1600/l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30299"/>
            <a:ext cx="4738352" cy="294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4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/>
          <a:lstStyle/>
          <a:p>
            <a:r>
              <a:rPr lang="pt-BR" dirty="0" err="1" smtClean="0"/>
              <a:t>Select</a:t>
            </a:r>
            <a:r>
              <a:rPr lang="pt-BR" dirty="0" smtClean="0"/>
              <a:t> – Ordenação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*</a:t>
            </a:r>
            <a:endParaRPr lang="pt-BR" sz="15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TABELA1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WHERE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ORDER BY</a:t>
            </a:r>
            <a:r>
              <a:rPr lang="pt-BR" sz="1500" b="1" dirty="0" smtClean="0">
                <a:solidFill>
                  <a:srgbClr val="002060"/>
                </a:solidFill>
              </a:rPr>
              <a:t> COLUNA1,COLUNA2 </a:t>
            </a:r>
            <a:r>
              <a:rPr lang="pt-BR" sz="1500" b="1" u="sng" dirty="0" smtClean="0"/>
              <a:t>ASC</a:t>
            </a:r>
            <a:r>
              <a:rPr lang="pt-BR" sz="1800" b="1" dirty="0" smtClean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endParaRPr lang="pt-BR" sz="1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002060"/>
                </a:solidFill>
              </a:rPr>
              <a:t>*</a:t>
            </a:r>
            <a:endParaRPr lang="pt-BR" sz="1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002060"/>
                </a:solidFill>
              </a:rPr>
              <a:t>NOME TABELA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WHERE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ORDER BY</a:t>
            </a:r>
            <a:r>
              <a:rPr lang="pt-BR" sz="1500" b="1" dirty="0">
                <a:solidFill>
                  <a:srgbClr val="002060"/>
                </a:solidFill>
              </a:rPr>
              <a:t> COLUNA </a:t>
            </a:r>
            <a:r>
              <a:rPr lang="pt-BR" sz="1500" b="1" u="sng" dirty="0" smtClean="0"/>
              <a:t>DESC</a:t>
            </a:r>
            <a:r>
              <a:rPr lang="pt-BR" sz="1800" b="1" dirty="0" smtClean="0">
                <a:solidFill>
                  <a:srgbClr val="FF0000"/>
                </a:solidFill>
              </a:rPr>
              <a:t>;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0" y="1690688"/>
            <a:ext cx="5210576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pt-BR" sz="1600" b="1" dirty="0" smtClean="0"/>
          </a:p>
          <a:p>
            <a:pPr marL="0" indent="0">
              <a:buNone/>
            </a:pPr>
            <a:r>
              <a:rPr lang="pt-BR" sz="1600" b="1" dirty="0" smtClean="0"/>
              <a:t>ORDEM CRESCENTE – EM CASO DE EMPATE CONSIDERAR DATA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SELECT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002060"/>
                </a:solidFill>
              </a:rPr>
              <a:t>*</a:t>
            </a:r>
            <a:endParaRPr lang="pt-BR" sz="1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USU_USUARIO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WHERE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ORDER BY</a:t>
            </a:r>
            <a:r>
              <a:rPr lang="pt-BR" sz="1500" b="1" dirty="0">
                <a:solidFill>
                  <a:srgbClr val="002060"/>
                </a:solidFill>
              </a:rPr>
              <a:t> </a:t>
            </a:r>
            <a:r>
              <a:rPr lang="pt-BR" sz="1500" b="1" dirty="0" smtClean="0">
                <a:solidFill>
                  <a:srgbClr val="002060"/>
                </a:solidFill>
              </a:rPr>
              <a:t>NOME,DATA_NASCIMENTO </a:t>
            </a:r>
            <a:r>
              <a:rPr lang="pt-BR" sz="1500" b="1" u="sng" dirty="0"/>
              <a:t>ASC</a:t>
            </a:r>
            <a:r>
              <a:rPr lang="pt-BR" sz="1800" b="1" dirty="0" smtClean="0">
                <a:solidFill>
                  <a:srgbClr val="FF0000"/>
                </a:solidFill>
              </a:rPr>
              <a:t>; </a:t>
            </a:r>
            <a:endParaRPr lang="pt-BR" sz="1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8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600" b="1" dirty="0"/>
              <a:t>ORDEM </a:t>
            </a:r>
            <a:r>
              <a:rPr lang="pt-BR" sz="1600" b="1" dirty="0" smtClean="0"/>
              <a:t>DECRESCENTE</a:t>
            </a:r>
          </a:p>
          <a:p>
            <a:pPr marL="0" indent="0">
              <a:buNone/>
            </a:pPr>
            <a:endParaRPr lang="pt-BR" sz="1600" b="1" dirty="0"/>
          </a:p>
          <a:p>
            <a:pPr marL="0" indent="0">
              <a:buNone/>
            </a:pPr>
            <a:r>
              <a:rPr lang="pt-BR" sz="16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600" b="1" dirty="0">
                <a:solidFill>
                  <a:srgbClr val="002060"/>
                </a:solidFill>
              </a:rPr>
              <a:t>*</a:t>
            </a:r>
            <a:endParaRPr lang="pt-BR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pt-BR" sz="1600" b="1" dirty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600" b="1" dirty="0">
                <a:solidFill>
                  <a:srgbClr val="002060"/>
                </a:solidFill>
              </a:rPr>
              <a:t>USU_USUARIO</a:t>
            </a:r>
          </a:p>
          <a:p>
            <a:pPr marL="0" indent="0">
              <a:buNone/>
            </a:pPr>
            <a:r>
              <a:rPr lang="pt-BR" sz="1600" b="1" dirty="0">
                <a:solidFill>
                  <a:srgbClr val="FF0000"/>
                </a:solidFill>
              </a:rPr>
              <a:t>WHERE</a:t>
            </a:r>
          </a:p>
          <a:p>
            <a:pPr marL="0" indent="0">
              <a:buNone/>
            </a:pPr>
            <a:r>
              <a:rPr lang="pt-BR" sz="1600" b="1" dirty="0">
                <a:solidFill>
                  <a:srgbClr val="FF0000"/>
                </a:solidFill>
              </a:rPr>
              <a:t>ORDER BY</a:t>
            </a:r>
            <a:r>
              <a:rPr lang="pt-BR" sz="1600" b="1" dirty="0">
                <a:solidFill>
                  <a:srgbClr val="002060"/>
                </a:solidFill>
              </a:rPr>
              <a:t> NOME </a:t>
            </a:r>
            <a:r>
              <a:rPr lang="pt-BR" sz="1600" b="1" u="sng" dirty="0" smtClean="0"/>
              <a:t>DESC</a:t>
            </a:r>
            <a:r>
              <a:rPr lang="pt-BR" sz="1600" b="1" dirty="0" smtClean="0">
                <a:solidFill>
                  <a:srgbClr val="FF0000"/>
                </a:solidFill>
              </a:rPr>
              <a:t>; </a:t>
            </a:r>
            <a:endParaRPr lang="pt-BR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800" b="1" dirty="0"/>
          </a:p>
          <a:p>
            <a:pPr marL="0" indent="0">
              <a:buNone/>
            </a:pPr>
            <a:endParaRPr lang="pt-BR" sz="1800" b="1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12290" name="Picture 2" descr="http://2.bp.blogspot.com/-cUF6asOAwSI/Tm0y3LbFdCI/AAAAAAAAAxs/Saz4KyG-cTk/s1600/JovemVelh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088" y="3699669"/>
            <a:ext cx="381000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14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/>
          <a:lstStyle/>
          <a:p>
            <a:r>
              <a:rPr lang="pt-BR" dirty="0" err="1" smtClean="0"/>
              <a:t>Select</a:t>
            </a:r>
            <a:r>
              <a:rPr lang="pt-BR" dirty="0" smtClean="0"/>
              <a:t> – Distintos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DISTINCT </a:t>
            </a:r>
            <a:r>
              <a:rPr lang="pt-BR" sz="1500" b="1" dirty="0" smtClean="0">
                <a:solidFill>
                  <a:srgbClr val="002060"/>
                </a:solidFill>
              </a:rPr>
              <a:t>COLUNA</a:t>
            </a:r>
            <a:endParaRPr lang="pt-BR" sz="1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002060"/>
                </a:solidFill>
              </a:rPr>
              <a:t>NOME TABELA</a:t>
            </a:r>
            <a:r>
              <a:rPr lang="pt-BR" sz="1800" b="1" dirty="0">
                <a:solidFill>
                  <a:srgbClr val="FF0000"/>
                </a:solidFill>
              </a:rPr>
              <a:t>;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43224" y="1825625"/>
            <a:ext cx="5210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SELECT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DISTINCT</a:t>
            </a:r>
            <a:r>
              <a:rPr lang="pt-BR" sz="1500" b="1" dirty="0">
                <a:solidFill>
                  <a:srgbClr val="002060"/>
                </a:solidFill>
              </a:rPr>
              <a:t> </a:t>
            </a:r>
            <a:r>
              <a:rPr lang="pt-BR" sz="1500" b="1" dirty="0" smtClean="0">
                <a:solidFill>
                  <a:srgbClr val="002060"/>
                </a:solidFill>
              </a:rPr>
              <a:t>NOME</a:t>
            </a:r>
            <a:endParaRPr lang="pt-BR" sz="1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USU_USUARIO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/>
              <a:t>RETORNA SOMENTE VALORES DISTINTOS</a:t>
            </a:r>
            <a:endParaRPr lang="pt-BR" sz="1500" b="1" dirty="0"/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13314" name="Picture 2" descr="http://2.bp.blogspot.com/-3a0zs0EF9yA/TlrmUiUZN9I/AAAAAAAAAIE/7t-ojFzHkco/s1600/ser+diferente+ver+diferente+agir+diferente+destacars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35235"/>
            <a:ext cx="2889696" cy="25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0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/>
          <a:lstStyle/>
          <a:p>
            <a:r>
              <a:rPr lang="pt-BR" dirty="0" err="1" smtClean="0"/>
              <a:t>Select</a:t>
            </a:r>
            <a:r>
              <a:rPr lang="pt-BR" dirty="0" smtClean="0"/>
              <a:t> – Contador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COUNT(*) </a:t>
            </a:r>
            <a:r>
              <a:rPr lang="pt-BR" sz="1500" b="1" dirty="0" smtClean="0">
                <a:solidFill>
                  <a:srgbClr val="002060"/>
                </a:solidFill>
              </a:rPr>
              <a:t>COLUNA</a:t>
            </a:r>
            <a:endParaRPr lang="pt-BR" sz="1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FROM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002060"/>
                </a:solidFill>
              </a:rPr>
              <a:t>NOME TABELA</a:t>
            </a:r>
            <a:r>
              <a:rPr lang="pt-BR" sz="1800" b="1" dirty="0">
                <a:solidFill>
                  <a:srgbClr val="FF0000"/>
                </a:solidFill>
              </a:rPr>
              <a:t>;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43224" y="1825625"/>
            <a:ext cx="5210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COUNT(*) </a:t>
            </a:r>
            <a:r>
              <a:rPr lang="pt-BR" sz="1500" b="1" dirty="0" smtClean="0">
                <a:solidFill>
                  <a:srgbClr val="002060"/>
                </a:solidFill>
              </a:rPr>
              <a:t>JA_NASCIDOS</a:t>
            </a:r>
            <a:endParaRPr lang="pt-BR" sz="1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USU_USUARIO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WHERE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002060"/>
                </a:solidFill>
              </a:rPr>
              <a:t>DATA_NASCIMENTO </a:t>
            </a:r>
            <a:r>
              <a:rPr lang="pt-BR" sz="1500" b="1" dirty="0">
                <a:solidFill>
                  <a:srgbClr val="FF0000"/>
                </a:solidFill>
              </a:rPr>
              <a:t>&lt;</a:t>
            </a:r>
            <a:r>
              <a:rPr lang="pt-BR" sz="1500" b="1" dirty="0">
                <a:solidFill>
                  <a:srgbClr val="002060"/>
                </a:solidFill>
              </a:rPr>
              <a:t> </a:t>
            </a:r>
            <a:r>
              <a:rPr lang="pt-BR" sz="1500" b="1" dirty="0">
                <a:solidFill>
                  <a:srgbClr val="FF0000"/>
                </a:solidFill>
              </a:rPr>
              <a:t>TO_DATE(</a:t>
            </a:r>
            <a:r>
              <a:rPr lang="pt-BR" sz="1500" b="1" dirty="0" smtClean="0">
                <a:solidFill>
                  <a:srgbClr val="002060"/>
                </a:solidFill>
              </a:rPr>
              <a:t>'05/06/2016</a:t>
            </a:r>
            <a:r>
              <a:rPr lang="pt-BR" sz="1500" b="1" dirty="0">
                <a:solidFill>
                  <a:srgbClr val="002060"/>
                </a:solidFill>
              </a:rPr>
              <a:t>','DD/MM/YYYY</a:t>
            </a:r>
            <a:r>
              <a:rPr lang="pt-BR" sz="1500" b="1" dirty="0" smtClean="0">
                <a:solidFill>
                  <a:srgbClr val="002060"/>
                </a:solidFill>
              </a:rPr>
              <a:t>'</a:t>
            </a:r>
            <a:r>
              <a:rPr lang="pt-BR" sz="1500" b="1" dirty="0" smtClean="0">
                <a:solidFill>
                  <a:srgbClr val="FF0000"/>
                </a:solidFill>
              </a:rPr>
              <a:t>)</a:t>
            </a:r>
            <a:r>
              <a:rPr lang="pt-BR" sz="1800" b="1" dirty="0" smtClean="0">
                <a:solidFill>
                  <a:srgbClr val="FF0000"/>
                </a:solidFill>
              </a:rPr>
              <a:t>;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/>
              <a:t>RETORNA A QUANTIDADE DE USUÁRIOS COM DATA DE NASCIMENTO ANTERIOR A 05/06/2016</a:t>
            </a:r>
            <a:endParaRPr lang="pt-BR" sz="1500" b="1" dirty="0"/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6" name="Picture 2" descr="http://www.execusource.com/wp-content/uploads/2014/01/accouta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21" y="3296993"/>
            <a:ext cx="4115542" cy="274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46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/>
          <a:lstStyle/>
          <a:p>
            <a:r>
              <a:rPr lang="pt-BR" dirty="0" err="1" smtClean="0"/>
              <a:t>Select</a:t>
            </a:r>
            <a:r>
              <a:rPr lang="pt-BR" dirty="0" smtClean="0"/>
              <a:t> – </a:t>
            </a:r>
            <a:r>
              <a:rPr lang="pt-BR" dirty="0" err="1" smtClean="0"/>
              <a:t>Soma,Minimo</a:t>
            </a:r>
            <a:r>
              <a:rPr lang="pt-BR" dirty="0" smtClean="0"/>
              <a:t> e Máximo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SUM(</a:t>
            </a:r>
            <a:r>
              <a:rPr lang="pt-BR" sz="1500" b="1" dirty="0" smtClean="0">
                <a:solidFill>
                  <a:srgbClr val="002060"/>
                </a:solidFill>
              </a:rPr>
              <a:t>COLUNA</a:t>
            </a:r>
            <a:r>
              <a:rPr lang="pt-BR" sz="1500" b="1" dirty="0" smtClean="0">
                <a:solidFill>
                  <a:srgbClr val="FF0000"/>
                </a:solidFill>
              </a:rPr>
              <a:t>)</a:t>
            </a:r>
            <a:endParaRPr lang="pt-BR" sz="1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FROM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NOME TABELA</a:t>
            </a:r>
            <a:r>
              <a:rPr lang="pt-BR" sz="1800" b="1" dirty="0" smtClean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endParaRPr lang="pt-BR" sz="1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MAX(</a:t>
            </a:r>
            <a:r>
              <a:rPr lang="pt-BR" sz="1500" b="1" dirty="0" smtClean="0">
                <a:solidFill>
                  <a:srgbClr val="002060"/>
                </a:solidFill>
              </a:rPr>
              <a:t>COLUNA</a:t>
            </a:r>
            <a:r>
              <a:rPr lang="pt-BR" sz="1500" b="1" dirty="0" smtClean="0">
                <a:solidFill>
                  <a:srgbClr val="FF0000"/>
                </a:solidFill>
              </a:rPr>
              <a:t>),MIN(</a:t>
            </a:r>
            <a:r>
              <a:rPr lang="pt-BR" sz="1500" b="1" dirty="0" smtClean="0">
                <a:solidFill>
                  <a:srgbClr val="002060"/>
                </a:solidFill>
              </a:rPr>
              <a:t>COLUNA</a:t>
            </a:r>
            <a:r>
              <a:rPr lang="pt-BR" sz="1500" b="1" dirty="0" smtClean="0">
                <a:solidFill>
                  <a:srgbClr val="FF0000"/>
                </a:solidFill>
              </a:rPr>
              <a:t>)</a:t>
            </a:r>
            <a:endParaRPr lang="pt-BR" sz="1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002060"/>
                </a:solidFill>
              </a:rPr>
              <a:t>NOME TABELA</a:t>
            </a:r>
            <a:r>
              <a:rPr lang="pt-BR" sz="1800" b="1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43224" y="1825625"/>
            <a:ext cx="5210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SUM(</a:t>
            </a:r>
            <a:r>
              <a:rPr lang="pt-BR" sz="1500" b="1" dirty="0">
                <a:solidFill>
                  <a:srgbClr val="002060"/>
                </a:solidFill>
              </a:rPr>
              <a:t>QUANT_FILHOS</a:t>
            </a:r>
            <a:r>
              <a:rPr lang="pt-BR" sz="1500" b="1" dirty="0">
                <a:solidFill>
                  <a:srgbClr val="FF0000"/>
                </a:solidFill>
              </a:rPr>
              <a:t>)</a:t>
            </a:r>
            <a:endParaRPr lang="pt-BR" sz="1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002060"/>
                </a:solidFill>
              </a:rPr>
              <a:t>USU_USUARIO</a:t>
            </a:r>
            <a:r>
              <a:rPr lang="pt-BR" sz="1800" b="1" dirty="0" smtClean="0">
                <a:solidFill>
                  <a:srgbClr val="FF0000"/>
                </a:solidFill>
              </a:rPr>
              <a:t>;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/>
              <a:t>RETORNA A SOMA DE TODOS OS FILHOS DOS USUARIOS</a:t>
            </a:r>
          </a:p>
          <a:p>
            <a:pPr marL="0" indent="0">
              <a:buNone/>
            </a:pPr>
            <a:endParaRPr lang="pt-BR" sz="1500" b="1" dirty="0" smtClean="0"/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MAX(</a:t>
            </a:r>
            <a:r>
              <a:rPr lang="pt-BR" sz="1500" b="1" dirty="0" smtClean="0">
                <a:solidFill>
                  <a:srgbClr val="002060"/>
                </a:solidFill>
              </a:rPr>
              <a:t>NOME</a:t>
            </a:r>
            <a:r>
              <a:rPr lang="pt-BR" sz="1500" b="1" dirty="0" smtClean="0">
                <a:solidFill>
                  <a:srgbClr val="FF0000"/>
                </a:solidFill>
              </a:rPr>
              <a:t>),MIN(</a:t>
            </a:r>
            <a:r>
              <a:rPr lang="pt-BR" sz="1500" b="1" dirty="0" smtClean="0">
                <a:solidFill>
                  <a:srgbClr val="002060"/>
                </a:solidFill>
              </a:rPr>
              <a:t>NOME</a:t>
            </a:r>
            <a:r>
              <a:rPr lang="pt-BR" sz="1500" b="1" dirty="0" smtClean="0">
                <a:solidFill>
                  <a:srgbClr val="FF0000"/>
                </a:solidFill>
              </a:rPr>
              <a:t>)</a:t>
            </a:r>
            <a:endParaRPr lang="pt-BR" sz="15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USU_USUARIO</a:t>
            </a:r>
            <a:r>
              <a:rPr lang="pt-BR" sz="1800" b="1" dirty="0" smtClean="0">
                <a:solidFill>
                  <a:srgbClr val="FF0000"/>
                </a:solidFill>
              </a:rPr>
              <a:t>;</a:t>
            </a:r>
            <a:endParaRPr lang="pt-BR" sz="1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/>
              <a:t>RETORNA </a:t>
            </a:r>
            <a:r>
              <a:rPr lang="pt-BR" sz="1500" b="1" dirty="0" smtClean="0"/>
              <a:t>O PRIMEIRO NOME E O ULTIMO NOME</a:t>
            </a:r>
            <a:endParaRPr lang="pt-BR" sz="1500" b="1" dirty="0"/>
          </a:p>
          <a:p>
            <a:pPr marL="0" indent="0">
              <a:buNone/>
            </a:pPr>
            <a:endParaRPr lang="pt-BR" sz="1500" b="1" dirty="0"/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14338" name="Picture 2" descr="http://rodolfo.typepad.com/.a/6a00e554b11a2e883301156f1639fa970c-320w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133341"/>
            <a:ext cx="2849468" cy="268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24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Sumário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DDL – Estruturando seu banco</a:t>
            </a:r>
          </a:p>
          <a:p>
            <a:r>
              <a:rPr lang="pt-BR" dirty="0" smtClean="0"/>
              <a:t>DML – Manipulando os dados do banco</a:t>
            </a:r>
          </a:p>
          <a:p>
            <a:r>
              <a:rPr lang="pt-BR" dirty="0" smtClean="0"/>
              <a:t>DCL – Quem pode fazer o que?</a:t>
            </a:r>
          </a:p>
          <a:p>
            <a:r>
              <a:rPr lang="pt-BR" dirty="0" smtClean="0"/>
              <a:t>DTL – Controlando as transações do banco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941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/>
          <a:lstStyle/>
          <a:p>
            <a:r>
              <a:rPr lang="pt-BR" dirty="0" err="1" smtClean="0"/>
              <a:t>Select</a:t>
            </a:r>
            <a:r>
              <a:rPr lang="pt-BR" dirty="0" smtClean="0"/>
              <a:t> – Agrupamento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31338" y="1867772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COLUNA</a:t>
            </a:r>
            <a:r>
              <a:rPr lang="pt-BR" sz="1500" b="1" dirty="0" smtClean="0">
                <a:solidFill>
                  <a:srgbClr val="FF0000"/>
                </a:solidFill>
              </a:rPr>
              <a:t>,COUNT(*) </a:t>
            </a:r>
            <a:r>
              <a:rPr lang="pt-BR" sz="1500" b="1" dirty="0" smtClean="0">
                <a:solidFill>
                  <a:srgbClr val="002060"/>
                </a:solidFill>
              </a:rPr>
              <a:t>NOME COLUNA COUNT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FROM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NOME TABELA </a:t>
            </a:r>
            <a:r>
              <a:rPr lang="pt-BR" sz="1500" b="1" dirty="0">
                <a:solidFill>
                  <a:srgbClr val="FF0000"/>
                </a:solidFill>
              </a:rPr>
              <a:t>GROUP BY </a:t>
            </a:r>
            <a:r>
              <a:rPr lang="pt-BR" sz="1500" b="1" dirty="0" smtClean="0">
                <a:solidFill>
                  <a:srgbClr val="002060"/>
                </a:solidFill>
              </a:rPr>
              <a:t>COLUNA</a:t>
            </a:r>
            <a:r>
              <a:rPr lang="pt-BR" sz="1800" b="1" dirty="0" smtClean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endParaRPr lang="pt-BR" sz="18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43224" y="1825625"/>
            <a:ext cx="5210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002060"/>
                </a:solidFill>
              </a:rPr>
              <a:t>DATA_NASCIMENTO</a:t>
            </a:r>
            <a:r>
              <a:rPr lang="pt-BR" sz="1500" b="1" dirty="0">
                <a:solidFill>
                  <a:srgbClr val="FF0000"/>
                </a:solidFill>
              </a:rPr>
              <a:t>,COUNT(*) </a:t>
            </a:r>
            <a:r>
              <a:rPr lang="pt-BR" sz="1500" b="1" dirty="0">
                <a:solidFill>
                  <a:srgbClr val="002060"/>
                </a:solidFill>
              </a:rPr>
              <a:t>TOTAL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USU_USUARIO </a:t>
            </a:r>
            <a:r>
              <a:rPr lang="pt-BR" sz="1500" b="1" dirty="0" smtClean="0">
                <a:solidFill>
                  <a:srgbClr val="FF0000"/>
                </a:solidFill>
              </a:rPr>
              <a:t>GROUP BY </a:t>
            </a:r>
            <a:r>
              <a:rPr lang="pt-BR" sz="1500" b="1" dirty="0" smtClean="0">
                <a:solidFill>
                  <a:srgbClr val="002060"/>
                </a:solidFill>
              </a:rPr>
              <a:t>DATA_NASCIMENTO</a:t>
            </a:r>
            <a:r>
              <a:rPr lang="pt-BR" sz="1800" b="1" dirty="0" smtClean="0">
                <a:solidFill>
                  <a:srgbClr val="FF0000"/>
                </a:solidFill>
              </a:rPr>
              <a:t>;</a:t>
            </a:r>
            <a:endParaRPr lang="pt-BR" sz="1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/>
              <a:t>RETORNA A QUANTIDADE TOTAL DE USUARIOS SEPARADO POR DATA DE NASCIMENTO</a:t>
            </a:r>
          </a:p>
          <a:p>
            <a:pPr marL="0" indent="0">
              <a:buNone/>
            </a:pPr>
            <a:endParaRPr lang="pt-BR" sz="1500" b="1" dirty="0"/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16386" name="Picture 2" descr="http://www.ussventure.eng.br/LCARS-Terminal_net_arquivos/Artigos/Organizacao/Organizacao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38" y="3296992"/>
            <a:ext cx="3603849" cy="270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5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/>
          <a:lstStyle/>
          <a:p>
            <a:r>
              <a:rPr lang="pt-BR" dirty="0" err="1" smtClean="0"/>
              <a:t>Select</a:t>
            </a:r>
            <a:r>
              <a:rPr lang="pt-BR" dirty="0" smtClean="0"/>
              <a:t> – Produto Cartesiano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TABELA1.COLUNA1,TABELA2,COLUNA2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FROM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TABELA1,TABELA2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WHERE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TABELA1.COLUNA1</a:t>
            </a:r>
            <a:r>
              <a:rPr lang="pt-BR" sz="1500" b="1" dirty="0" smtClean="0">
                <a:solidFill>
                  <a:srgbClr val="FF0000"/>
                </a:solidFill>
              </a:rPr>
              <a:t> = </a:t>
            </a:r>
            <a:r>
              <a:rPr lang="pt-BR" sz="1500" b="1" dirty="0" smtClean="0">
                <a:solidFill>
                  <a:srgbClr val="002060"/>
                </a:solidFill>
              </a:rPr>
              <a:t>TABELA2.COLUNA2</a:t>
            </a:r>
            <a:r>
              <a:rPr lang="pt-BR" sz="1800" b="1" dirty="0" smtClean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endParaRPr lang="pt-BR" sz="18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43224" y="1825625"/>
            <a:ext cx="5210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USU_USUARIO.NOME,CON_CONTATO.TEL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FROM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USU_USUARIO,CON_CONTATO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WHERE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USU_USUARIO.ID</a:t>
            </a:r>
            <a:r>
              <a:rPr lang="pt-BR" sz="1500" b="1" dirty="0" smtClean="0">
                <a:solidFill>
                  <a:srgbClr val="FF0000"/>
                </a:solidFill>
              </a:rPr>
              <a:t> </a:t>
            </a:r>
            <a:r>
              <a:rPr lang="pt-BR" sz="1500" b="1" dirty="0">
                <a:solidFill>
                  <a:srgbClr val="FF0000"/>
                </a:solidFill>
              </a:rPr>
              <a:t>= </a:t>
            </a:r>
            <a:r>
              <a:rPr lang="pt-BR" sz="1500" b="1" dirty="0" smtClean="0">
                <a:solidFill>
                  <a:srgbClr val="002060"/>
                </a:solidFill>
              </a:rPr>
              <a:t>CON_CONTATO.ID_USU</a:t>
            </a:r>
            <a:r>
              <a:rPr lang="pt-BR" sz="1800" b="1" dirty="0" smtClean="0">
                <a:solidFill>
                  <a:srgbClr val="FF0000"/>
                </a:solidFill>
              </a:rPr>
              <a:t>;</a:t>
            </a:r>
            <a:endParaRPr lang="pt-BR" sz="1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/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17410" name="Picture 2" descr="http://imguol.com/c/noticias/2013/08/07/rene-descartes-1375909016981_615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235" y="4069861"/>
            <a:ext cx="4042938" cy="197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44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/>
          <a:lstStyle/>
          <a:p>
            <a:r>
              <a:rPr lang="pt-BR" dirty="0" err="1" smtClean="0"/>
              <a:t>Select</a:t>
            </a:r>
            <a:r>
              <a:rPr lang="pt-BR" dirty="0" smtClean="0"/>
              <a:t> – Junção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TABELA1.COLUNA1,TABELA2,COLUNA2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FROM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TABELA1 </a:t>
            </a:r>
            <a:r>
              <a:rPr lang="pt-BR" sz="1500" b="1" dirty="0" smtClean="0">
                <a:solidFill>
                  <a:srgbClr val="FF0000"/>
                </a:solidFill>
              </a:rPr>
              <a:t>JOIN</a:t>
            </a:r>
            <a:r>
              <a:rPr lang="pt-BR" sz="1500" b="1" dirty="0" smtClean="0">
                <a:solidFill>
                  <a:srgbClr val="002060"/>
                </a:solidFill>
              </a:rPr>
              <a:t> TABELA2 </a:t>
            </a:r>
            <a:r>
              <a:rPr lang="pt-BR" sz="1500" b="1" dirty="0" smtClean="0">
                <a:solidFill>
                  <a:srgbClr val="FF0000"/>
                </a:solidFill>
              </a:rPr>
              <a:t>ON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002060"/>
                </a:solidFill>
              </a:rPr>
              <a:t>TABELA1.COLUNA1</a:t>
            </a:r>
            <a:r>
              <a:rPr lang="pt-BR" sz="1500" b="1" dirty="0">
                <a:solidFill>
                  <a:srgbClr val="FF0000"/>
                </a:solidFill>
              </a:rPr>
              <a:t> = </a:t>
            </a:r>
            <a:r>
              <a:rPr lang="pt-BR" sz="1500" b="1" dirty="0">
                <a:solidFill>
                  <a:srgbClr val="002060"/>
                </a:solidFill>
              </a:rPr>
              <a:t>TABELA2.COLUNA2</a:t>
            </a:r>
            <a:r>
              <a:rPr lang="pt-BR" sz="1800" b="1" dirty="0" smtClean="0">
                <a:solidFill>
                  <a:srgbClr val="FF0000"/>
                </a:solidFill>
              </a:rPr>
              <a:t>;</a:t>
            </a:r>
            <a:endParaRPr lang="pt-BR" sz="15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8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002060"/>
                </a:solidFill>
              </a:rPr>
              <a:t>TABELA1.COLUNA1,TABELA2,COLUNA2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002060"/>
                </a:solidFill>
              </a:rPr>
              <a:t>TABELA1 </a:t>
            </a:r>
            <a:r>
              <a:rPr lang="pt-BR" sz="1500" b="1" dirty="0" smtClean="0">
                <a:solidFill>
                  <a:srgbClr val="FF0000"/>
                </a:solidFill>
              </a:rPr>
              <a:t>LEFT JOIN</a:t>
            </a:r>
            <a:r>
              <a:rPr lang="pt-BR" sz="1500" b="1" dirty="0" smtClean="0">
                <a:solidFill>
                  <a:srgbClr val="002060"/>
                </a:solidFill>
              </a:rPr>
              <a:t> </a:t>
            </a:r>
            <a:r>
              <a:rPr lang="pt-BR" sz="1500" b="1" dirty="0">
                <a:solidFill>
                  <a:srgbClr val="002060"/>
                </a:solidFill>
              </a:rPr>
              <a:t>TABELA2 </a:t>
            </a:r>
            <a:r>
              <a:rPr lang="pt-BR" sz="1500" b="1" dirty="0">
                <a:solidFill>
                  <a:srgbClr val="FF0000"/>
                </a:solidFill>
              </a:rPr>
              <a:t>ON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002060"/>
                </a:solidFill>
              </a:rPr>
              <a:t>TABELA1.COLUNA1</a:t>
            </a:r>
            <a:r>
              <a:rPr lang="pt-BR" sz="1500" b="1" dirty="0">
                <a:solidFill>
                  <a:srgbClr val="FF0000"/>
                </a:solidFill>
              </a:rPr>
              <a:t> = </a:t>
            </a:r>
            <a:r>
              <a:rPr lang="pt-BR" sz="1500" b="1" dirty="0">
                <a:solidFill>
                  <a:srgbClr val="002060"/>
                </a:solidFill>
              </a:rPr>
              <a:t>TABELA2.COLUNA2</a:t>
            </a:r>
            <a:r>
              <a:rPr lang="pt-BR" sz="1800" b="1" dirty="0">
                <a:solidFill>
                  <a:srgbClr val="FF0000"/>
                </a:solidFill>
              </a:rPr>
              <a:t>;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43224" y="1825625"/>
            <a:ext cx="521057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USU_USUARIO.NOME,CON_CONTATO.TEL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FROM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USU_USUARIO </a:t>
            </a:r>
            <a:r>
              <a:rPr lang="pt-BR" sz="1500" b="1" dirty="0" smtClean="0">
                <a:solidFill>
                  <a:srgbClr val="FF0000"/>
                </a:solidFill>
              </a:rPr>
              <a:t>JOIN </a:t>
            </a:r>
            <a:r>
              <a:rPr lang="pt-BR" sz="1500" b="1" dirty="0" smtClean="0">
                <a:solidFill>
                  <a:srgbClr val="002060"/>
                </a:solidFill>
              </a:rPr>
              <a:t>CON_CONTATO </a:t>
            </a:r>
            <a:r>
              <a:rPr lang="pt-BR" sz="1500" b="1" dirty="0" smtClean="0">
                <a:solidFill>
                  <a:srgbClr val="FF0000"/>
                </a:solidFill>
              </a:rPr>
              <a:t>ON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002060"/>
                </a:solidFill>
              </a:rPr>
              <a:t>USU_USUARIO.ID</a:t>
            </a:r>
            <a:r>
              <a:rPr lang="pt-BR" sz="1500" b="1" dirty="0">
                <a:solidFill>
                  <a:srgbClr val="FF0000"/>
                </a:solidFill>
              </a:rPr>
              <a:t> = </a:t>
            </a:r>
            <a:r>
              <a:rPr lang="pt-BR" sz="1500" b="1" dirty="0" smtClean="0">
                <a:solidFill>
                  <a:srgbClr val="002060"/>
                </a:solidFill>
              </a:rPr>
              <a:t>CON_CONTATO.ID_USU</a:t>
            </a:r>
            <a:r>
              <a:rPr lang="pt-BR" sz="1800" b="1" dirty="0" smtClean="0">
                <a:solidFill>
                  <a:srgbClr val="FF0000"/>
                </a:solidFill>
              </a:rPr>
              <a:t>;</a:t>
            </a:r>
            <a:endParaRPr lang="pt-BR" sz="1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/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002060"/>
                </a:solidFill>
              </a:rPr>
              <a:t>USU_USUARIO.NOME,CON_CONTATO.TEL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002060"/>
                </a:solidFill>
              </a:rPr>
              <a:t>USU_USUARIO </a:t>
            </a:r>
            <a:r>
              <a:rPr lang="pt-BR" sz="1500" b="1" dirty="0" smtClean="0">
                <a:solidFill>
                  <a:srgbClr val="FF0000"/>
                </a:solidFill>
              </a:rPr>
              <a:t>LEFT</a:t>
            </a:r>
            <a:r>
              <a:rPr lang="pt-BR" sz="1500" b="1" dirty="0" smtClean="0">
                <a:solidFill>
                  <a:srgbClr val="002060"/>
                </a:solidFill>
              </a:rPr>
              <a:t> </a:t>
            </a:r>
            <a:r>
              <a:rPr lang="pt-BR" sz="1500" b="1" dirty="0" smtClean="0">
                <a:solidFill>
                  <a:srgbClr val="FF0000"/>
                </a:solidFill>
              </a:rPr>
              <a:t>JOIN </a:t>
            </a:r>
            <a:r>
              <a:rPr lang="pt-BR" sz="1500" b="1" dirty="0">
                <a:solidFill>
                  <a:srgbClr val="002060"/>
                </a:solidFill>
              </a:rPr>
              <a:t>CON_CONTATO </a:t>
            </a:r>
            <a:r>
              <a:rPr lang="pt-BR" sz="1500" b="1" dirty="0">
                <a:solidFill>
                  <a:srgbClr val="FF0000"/>
                </a:solidFill>
              </a:rPr>
              <a:t>ON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002060"/>
                </a:solidFill>
              </a:rPr>
              <a:t>USU_USUARIO.ID</a:t>
            </a:r>
            <a:r>
              <a:rPr lang="pt-BR" sz="1500" b="1" dirty="0">
                <a:solidFill>
                  <a:srgbClr val="FF0000"/>
                </a:solidFill>
              </a:rPr>
              <a:t> = </a:t>
            </a:r>
            <a:r>
              <a:rPr lang="pt-BR" sz="1500" b="1" dirty="0">
                <a:solidFill>
                  <a:srgbClr val="002060"/>
                </a:solidFill>
              </a:rPr>
              <a:t>CON_CONTATO.ID_USU</a:t>
            </a:r>
            <a:r>
              <a:rPr lang="pt-BR" sz="1800" b="1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pt-BR" sz="1500" b="1" dirty="0" smtClean="0"/>
              <a:t>NO CASO DO LEFT JOIN TODOS OS USUARIOS IRÃO APARECER, CASO NÃO TENHA RELAÇÃO COM O CONTATO, FICARÃO COM CONTEUDO NULL</a:t>
            </a:r>
            <a:endParaRPr lang="pt-BR" sz="15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18434" name="Picture 2" descr="http://www.technobuffalo.com/wp-content/uploads/2016/01/Dragon-Ball-Fusion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651" y="198927"/>
            <a:ext cx="2652019" cy="149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69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/>
          <a:lstStyle/>
          <a:p>
            <a:r>
              <a:rPr lang="pt-BR" dirty="0" err="1" smtClean="0"/>
              <a:t>Select</a:t>
            </a:r>
            <a:r>
              <a:rPr lang="pt-BR" dirty="0" smtClean="0"/>
              <a:t> – Múltiplos valores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*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NOME TABELA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WHERE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COLUNA</a:t>
            </a:r>
            <a:r>
              <a:rPr lang="pt-BR" sz="1500" b="1" dirty="0" smtClean="0">
                <a:solidFill>
                  <a:srgbClr val="FF0000"/>
                </a:solidFill>
              </a:rPr>
              <a:t> IN (</a:t>
            </a:r>
            <a:r>
              <a:rPr lang="pt-BR" sz="1500" b="1" dirty="0" smtClean="0">
                <a:solidFill>
                  <a:srgbClr val="002060"/>
                </a:solidFill>
              </a:rPr>
              <a:t>VALOR1,VALOR2,...</a:t>
            </a:r>
            <a:r>
              <a:rPr lang="pt-BR" sz="1500" b="1" dirty="0" smtClean="0">
                <a:solidFill>
                  <a:srgbClr val="FF0000"/>
                </a:solidFill>
              </a:rPr>
              <a:t>);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43224" y="1825625"/>
            <a:ext cx="5210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400" b="1" dirty="0">
                <a:solidFill>
                  <a:srgbClr val="FF0000"/>
                </a:solidFill>
              </a:rPr>
              <a:t>SELECT</a:t>
            </a:r>
          </a:p>
          <a:p>
            <a:pPr marL="0" indent="0">
              <a:buNone/>
            </a:pPr>
            <a:r>
              <a:rPr lang="pt-BR" sz="1400" b="1" dirty="0">
                <a:solidFill>
                  <a:srgbClr val="002060"/>
                </a:solidFill>
              </a:rPr>
              <a:t>*</a:t>
            </a:r>
          </a:p>
          <a:p>
            <a:pPr marL="0" indent="0">
              <a:buNone/>
            </a:pPr>
            <a:r>
              <a:rPr lang="pt-BR" sz="1400" b="1" dirty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400" b="1" dirty="0" smtClean="0">
                <a:solidFill>
                  <a:srgbClr val="002060"/>
                </a:solidFill>
              </a:rPr>
              <a:t>USU_USUARIO</a:t>
            </a:r>
            <a:endParaRPr lang="pt-BR" sz="1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WHERE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NOME</a:t>
            </a:r>
            <a:r>
              <a:rPr lang="pt-BR" sz="1500" b="1" dirty="0" smtClean="0">
                <a:solidFill>
                  <a:srgbClr val="FF0000"/>
                </a:solidFill>
              </a:rPr>
              <a:t> </a:t>
            </a:r>
            <a:r>
              <a:rPr lang="pt-BR" sz="1500" b="1" dirty="0">
                <a:solidFill>
                  <a:srgbClr val="FF0000"/>
                </a:solidFill>
              </a:rPr>
              <a:t>IN </a:t>
            </a:r>
            <a:r>
              <a:rPr lang="pt-BR" sz="1500" b="1" dirty="0" smtClean="0">
                <a:solidFill>
                  <a:srgbClr val="FF0000"/>
                </a:solidFill>
              </a:rPr>
              <a:t>(</a:t>
            </a:r>
            <a:r>
              <a:rPr lang="pt-BR" sz="1500" b="1" dirty="0" smtClean="0">
                <a:solidFill>
                  <a:srgbClr val="002060"/>
                </a:solidFill>
              </a:rPr>
              <a:t>‘CASSEB’</a:t>
            </a:r>
            <a:r>
              <a:rPr lang="pt-BR" sz="1500" b="1" dirty="0" smtClean="0">
                <a:solidFill>
                  <a:srgbClr val="FF0000"/>
                </a:solidFill>
              </a:rPr>
              <a:t>,</a:t>
            </a:r>
            <a:r>
              <a:rPr lang="pt-BR" sz="1500" b="1" dirty="0" smtClean="0">
                <a:solidFill>
                  <a:srgbClr val="002060"/>
                </a:solidFill>
              </a:rPr>
              <a:t>’FELIPE’</a:t>
            </a:r>
            <a:r>
              <a:rPr lang="pt-BR" sz="1500" b="1" dirty="0" smtClean="0">
                <a:solidFill>
                  <a:srgbClr val="FF0000"/>
                </a:solidFill>
              </a:rPr>
              <a:t>);</a:t>
            </a: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19458" name="Picture 2" descr="https://vagalumesbrancos.files.wordpress.com/2014/05/nibus_lotad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15176"/>
            <a:ext cx="2835799" cy="212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80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/>
          <a:lstStyle/>
          <a:p>
            <a:r>
              <a:rPr lang="pt-BR" dirty="0" smtClean="0"/>
              <a:t>Update – Alterando valores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UPDATE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TABELA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SET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COLUNA</a:t>
            </a:r>
            <a:r>
              <a:rPr lang="pt-BR" sz="1500" b="1" dirty="0" smtClean="0">
                <a:solidFill>
                  <a:srgbClr val="FF0000"/>
                </a:solidFill>
              </a:rPr>
              <a:t> = </a:t>
            </a:r>
            <a:r>
              <a:rPr lang="pt-BR" sz="1500" b="1" dirty="0" smtClean="0">
                <a:solidFill>
                  <a:srgbClr val="002060"/>
                </a:solidFill>
              </a:rPr>
              <a:t>VALOR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WHERE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CONDIÇÃO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43224" y="1825625"/>
            <a:ext cx="5210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400" b="1" dirty="0">
                <a:solidFill>
                  <a:srgbClr val="FF0000"/>
                </a:solidFill>
              </a:rPr>
              <a:t>UPDATE</a:t>
            </a:r>
          </a:p>
          <a:p>
            <a:pPr marL="0" indent="0">
              <a:buNone/>
            </a:pPr>
            <a:r>
              <a:rPr lang="pt-BR" sz="1400" b="1" dirty="0" smtClean="0">
                <a:solidFill>
                  <a:srgbClr val="002060"/>
                </a:solidFill>
              </a:rPr>
              <a:t>USU_USUARIO</a:t>
            </a:r>
            <a:endParaRPr lang="pt-BR" sz="1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400" b="1" dirty="0">
                <a:solidFill>
                  <a:srgbClr val="FF0000"/>
                </a:solidFill>
              </a:rPr>
              <a:t>SET</a:t>
            </a:r>
          </a:p>
          <a:p>
            <a:pPr marL="0" indent="0">
              <a:buNone/>
            </a:pPr>
            <a:r>
              <a:rPr lang="pt-BR" sz="1400" b="1" dirty="0" smtClean="0">
                <a:solidFill>
                  <a:srgbClr val="002060"/>
                </a:solidFill>
              </a:rPr>
              <a:t>NOME</a:t>
            </a:r>
            <a:r>
              <a:rPr lang="pt-BR" sz="1400" b="1" dirty="0" smtClean="0">
                <a:solidFill>
                  <a:srgbClr val="FF0000"/>
                </a:solidFill>
              </a:rPr>
              <a:t> </a:t>
            </a:r>
            <a:r>
              <a:rPr lang="pt-BR" sz="1400" b="1" dirty="0">
                <a:solidFill>
                  <a:srgbClr val="FF0000"/>
                </a:solidFill>
              </a:rPr>
              <a:t>= </a:t>
            </a:r>
            <a:r>
              <a:rPr lang="pt-BR" sz="1400" b="1" dirty="0" smtClean="0">
                <a:solidFill>
                  <a:srgbClr val="002060"/>
                </a:solidFill>
              </a:rPr>
              <a:t>‘CASSEB2’</a:t>
            </a:r>
            <a:endParaRPr lang="pt-BR" sz="1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WHERE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NOME </a:t>
            </a:r>
            <a:r>
              <a:rPr lang="pt-BR" sz="1500" dirty="0" smtClean="0">
                <a:solidFill>
                  <a:srgbClr val="FF0000"/>
                </a:solidFill>
              </a:rPr>
              <a:t>=</a:t>
            </a:r>
            <a:r>
              <a:rPr lang="pt-BR" sz="1500" b="1" dirty="0" smtClean="0">
                <a:solidFill>
                  <a:srgbClr val="002060"/>
                </a:solidFill>
              </a:rPr>
              <a:t> ‘CASSEB’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20482" name="Picture 2" descr="http://static1.comicvine.com/uploads/original/11127/111277208/5149146-5336641901-132.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949" y="3229488"/>
            <a:ext cx="3724275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28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/>
          <a:lstStyle/>
          <a:p>
            <a:r>
              <a:rPr lang="pt-BR" dirty="0" smtClean="0"/>
              <a:t>Delete – Deletando registros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DELETE FROM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TABELA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WHERE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CONDIÇÃO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43224" y="1825625"/>
            <a:ext cx="5210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400" b="1" dirty="0">
                <a:solidFill>
                  <a:srgbClr val="FF0000"/>
                </a:solidFill>
              </a:rPr>
              <a:t>DELETE FROM</a:t>
            </a:r>
          </a:p>
          <a:p>
            <a:pPr marL="0" indent="0">
              <a:buNone/>
            </a:pPr>
            <a:r>
              <a:rPr lang="pt-BR" sz="1400" b="1" dirty="0" smtClean="0">
                <a:solidFill>
                  <a:srgbClr val="002060"/>
                </a:solidFill>
              </a:rPr>
              <a:t>USU_USUARIO</a:t>
            </a:r>
            <a:endParaRPr lang="pt-BR" sz="1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400" b="1" dirty="0">
                <a:solidFill>
                  <a:srgbClr val="FF0000"/>
                </a:solidFill>
              </a:rPr>
              <a:t>WHERE</a:t>
            </a:r>
          </a:p>
          <a:p>
            <a:pPr marL="0" indent="0">
              <a:buNone/>
            </a:pPr>
            <a:r>
              <a:rPr lang="pt-BR" sz="1400" b="1" dirty="0" smtClean="0">
                <a:solidFill>
                  <a:srgbClr val="002060"/>
                </a:solidFill>
              </a:rPr>
              <a:t>ID </a:t>
            </a:r>
            <a:r>
              <a:rPr lang="pt-BR" sz="1400" b="1" dirty="0" smtClean="0">
                <a:solidFill>
                  <a:srgbClr val="FF0000"/>
                </a:solidFill>
              </a:rPr>
              <a:t>=</a:t>
            </a:r>
            <a:r>
              <a:rPr lang="pt-BR" sz="1400" b="1" dirty="0" smtClean="0">
                <a:solidFill>
                  <a:srgbClr val="002060"/>
                </a:solidFill>
              </a:rPr>
              <a:t> 5</a:t>
            </a:r>
            <a:r>
              <a:rPr lang="pt-BR" sz="1400" b="1" dirty="0" smtClean="0">
                <a:solidFill>
                  <a:srgbClr val="FF0000"/>
                </a:solidFill>
              </a:rPr>
              <a:t>;</a:t>
            </a:r>
            <a:endParaRPr lang="pt-BR" sz="1400" b="1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21506" name="Picture 2" descr="https://i.ytimg.com/vi/yTj-amDx8ZQ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88" y="3154575"/>
            <a:ext cx="5133246" cy="288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41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78532" cy="1325563"/>
          </a:xfrm>
        </p:spPr>
        <p:txBody>
          <a:bodyPr/>
          <a:lstStyle/>
          <a:p>
            <a:r>
              <a:rPr lang="pt-BR" dirty="0" smtClean="0"/>
              <a:t>DCL – Data </a:t>
            </a:r>
            <a:r>
              <a:rPr lang="pt-BR" dirty="0" err="1" smtClean="0"/>
              <a:t>Control</a:t>
            </a:r>
            <a:r>
              <a:rPr lang="pt-BR" dirty="0" smtClean="0"/>
              <a:t> </a:t>
            </a:r>
            <a:r>
              <a:rPr lang="pt-BR" dirty="0" err="1" smtClean="0"/>
              <a:t>Language</a:t>
            </a:r>
            <a:endParaRPr lang="pt-BR" dirty="0"/>
          </a:p>
        </p:txBody>
      </p:sp>
      <p:pic>
        <p:nvPicPr>
          <p:cNvPr id="1026" name="Picture 2" descr="http://www.brasilprofissoes.com.br/wp-content/uploads/2014/10/juiz-de-futeb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4101"/>
            <a:ext cx="7385231" cy="490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70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/>
          <a:lstStyle/>
          <a:p>
            <a:r>
              <a:rPr lang="pt-BR" dirty="0" smtClean="0"/>
              <a:t>Criando um novo usuário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CREATE USER </a:t>
            </a:r>
            <a:r>
              <a:rPr lang="pt-BR" sz="1500" b="1" dirty="0" smtClean="0">
                <a:solidFill>
                  <a:srgbClr val="002060"/>
                </a:solidFill>
              </a:rPr>
              <a:t>USUARIO</a:t>
            </a:r>
          </a:p>
          <a:p>
            <a:pPr marL="0" indent="0">
              <a:buNone/>
            </a:pPr>
            <a:r>
              <a:rPr lang="pt-BR" sz="1500" b="1" dirty="0" smtClean="0"/>
              <a:t>IDENTIFIED BY </a:t>
            </a:r>
            <a:r>
              <a:rPr lang="pt-BR" sz="1500" b="1" dirty="0" smtClean="0">
                <a:solidFill>
                  <a:srgbClr val="002060"/>
                </a:solidFill>
              </a:rPr>
              <a:t>SENHA;</a:t>
            </a:r>
          </a:p>
          <a:p>
            <a:pPr marL="0" indent="0">
              <a:buNone/>
            </a:pP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ALTER USER </a:t>
            </a:r>
            <a:r>
              <a:rPr lang="pt-BR" sz="1500" b="1" dirty="0" smtClean="0">
                <a:solidFill>
                  <a:srgbClr val="002060"/>
                </a:solidFill>
              </a:rPr>
              <a:t>USUARIO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IDENTIFIED BY </a:t>
            </a:r>
            <a:r>
              <a:rPr lang="pt-BR" sz="1500" b="1" dirty="0" smtClean="0">
                <a:solidFill>
                  <a:srgbClr val="002060"/>
                </a:solidFill>
              </a:rPr>
              <a:t>SENHA;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pt-BR" sz="15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GRANT CREATE SESSION TO </a:t>
            </a:r>
            <a:r>
              <a:rPr lang="pt-BR" sz="1500" b="1" dirty="0" smtClean="0">
                <a:solidFill>
                  <a:srgbClr val="002060"/>
                </a:solidFill>
              </a:rPr>
              <a:t>USUARIO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43224" y="1825625"/>
            <a:ext cx="5210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400" b="1" dirty="0">
                <a:solidFill>
                  <a:srgbClr val="FF0000"/>
                </a:solidFill>
              </a:rPr>
              <a:t>CREATE USER </a:t>
            </a:r>
            <a:r>
              <a:rPr lang="pt-BR" sz="1400" b="1" dirty="0" smtClean="0">
                <a:solidFill>
                  <a:srgbClr val="002060"/>
                </a:solidFill>
              </a:rPr>
              <a:t>CASSEB</a:t>
            </a:r>
          </a:p>
          <a:p>
            <a:pPr marL="0" indent="0">
              <a:buNone/>
            </a:pPr>
            <a:r>
              <a:rPr lang="pt-BR" sz="1400" b="1" dirty="0" smtClean="0"/>
              <a:t>IDENTIFIED BY </a:t>
            </a:r>
            <a:r>
              <a:rPr lang="pt-BR" sz="1400" b="1" dirty="0" smtClean="0">
                <a:solidFill>
                  <a:srgbClr val="002060"/>
                </a:solidFill>
              </a:rPr>
              <a:t>123</a:t>
            </a:r>
            <a:r>
              <a:rPr lang="pt-BR" sz="1400" b="1" dirty="0" smtClean="0"/>
              <a:t>;</a:t>
            </a:r>
          </a:p>
          <a:p>
            <a:pPr marL="0" indent="0">
              <a:buNone/>
            </a:pPr>
            <a:endParaRPr lang="pt-BR" sz="1400" b="1" dirty="0" smtClean="0"/>
          </a:p>
          <a:p>
            <a:pPr marL="0" indent="0">
              <a:buNone/>
            </a:pPr>
            <a:r>
              <a:rPr lang="pt-BR" sz="1400" b="1" dirty="0" smtClean="0"/>
              <a:t>ALTERANDO SENHA DO USUARIO</a:t>
            </a:r>
          </a:p>
          <a:p>
            <a:pPr marL="0" indent="0">
              <a:buNone/>
            </a:pPr>
            <a:r>
              <a:rPr lang="pt-BR" sz="1400" b="1" dirty="0">
                <a:solidFill>
                  <a:srgbClr val="FF0000"/>
                </a:solidFill>
              </a:rPr>
              <a:t>ALTER USER </a:t>
            </a:r>
            <a:r>
              <a:rPr lang="pt-BR" sz="1400" b="1" dirty="0" smtClean="0">
                <a:solidFill>
                  <a:srgbClr val="002060"/>
                </a:solidFill>
              </a:rPr>
              <a:t>CASSEB</a:t>
            </a:r>
            <a:endParaRPr lang="pt-BR" sz="1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400" b="1" dirty="0">
                <a:solidFill>
                  <a:srgbClr val="FF0000"/>
                </a:solidFill>
              </a:rPr>
              <a:t>IDENTIFIED BY </a:t>
            </a:r>
            <a:r>
              <a:rPr lang="pt-BR" sz="1400" b="1" dirty="0" smtClean="0">
                <a:solidFill>
                  <a:srgbClr val="002060"/>
                </a:solidFill>
              </a:rPr>
              <a:t>456;</a:t>
            </a:r>
          </a:p>
          <a:p>
            <a:pPr marL="0" indent="0">
              <a:buNone/>
            </a:pPr>
            <a:endParaRPr lang="pt-BR" sz="1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400" b="1" dirty="0" smtClean="0"/>
              <a:t>DANDO PERMISSÃO AO USUARIO CONECTAR AO BANCO</a:t>
            </a:r>
          </a:p>
          <a:p>
            <a:pPr marL="0" indent="0">
              <a:buNone/>
            </a:pPr>
            <a:r>
              <a:rPr lang="pt-BR" sz="1400" b="1" dirty="0">
                <a:solidFill>
                  <a:srgbClr val="FF0000"/>
                </a:solidFill>
              </a:rPr>
              <a:t>GRANT CREATE SESSION TO </a:t>
            </a:r>
            <a:r>
              <a:rPr lang="pt-BR" sz="1400" b="1" dirty="0" smtClean="0">
                <a:solidFill>
                  <a:srgbClr val="002060"/>
                </a:solidFill>
              </a:rPr>
              <a:t>CASSEB</a:t>
            </a:r>
            <a:r>
              <a:rPr lang="pt-BR" sz="1400" b="1" dirty="0" smtClean="0">
                <a:solidFill>
                  <a:srgbClr val="FF0000"/>
                </a:solidFill>
              </a:rPr>
              <a:t>;</a:t>
            </a:r>
            <a:endParaRPr lang="pt-BR" sz="1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pt-BR" sz="14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2050" name="Picture 2" descr="porque-usuario.gif (525×466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328" y="4326164"/>
            <a:ext cx="1933106" cy="171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79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/>
          <a:lstStyle/>
          <a:p>
            <a:r>
              <a:rPr lang="pt-BR" dirty="0" smtClean="0"/>
              <a:t>Criando grupos de usuários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CREATE ROLE </a:t>
            </a:r>
            <a:r>
              <a:rPr lang="pt-BR" sz="1500" b="1" dirty="0" smtClean="0">
                <a:solidFill>
                  <a:srgbClr val="002060"/>
                </a:solidFill>
              </a:rPr>
              <a:t>NOME PAPEL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GRANT </a:t>
            </a:r>
            <a:r>
              <a:rPr lang="pt-BR" sz="1500" b="1" dirty="0" smtClean="0">
                <a:solidFill>
                  <a:srgbClr val="002060"/>
                </a:solidFill>
              </a:rPr>
              <a:t>NOME PAPEL </a:t>
            </a:r>
            <a:r>
              <a:rPr lang="pt-BR" sz="1500" b="1" dirty="0" smtClean="0">
                <a:solidFill>
                  <a:srgbClr val="FF0000"/>
                </a:solidFill>
              </a:rPr>
              <a:t>TO </a:t>
            </a:r>
            <a:r>
              <a:rPr lang="pt-BR" sz="1500" b="1" dirty="0" smtClean="0">
                <a:solidFill>
                  <a:srgbClr val="002060"/>
                </a:solidFill>
              </a:rPr>
              <a:t>USUARIO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43224" y="1825625"/>
            <a:ext cx="5210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400" b="1" dirty="0">
                <a:solidFill>
                  <a:srgbClr val="FF0000"/>
                </a:solidFill>
              </a:rPr>
              <a:t>CREATE ROLE </a:t>
            </a:r>
            <a:r>
              <a:rPr lang="pt-BR" sz="1400" b="1" dirty="0" smtClean="0">
                <a:solidFill>
                  <a:srgbClr val="002060"/>
                </a:solidFill>
              </a:rPr>
              <a:t>ADMINISTRADORES</a:t>
            </a:r>
            <a:r>
              <a:rPr lang="pt-BR" sz="1400" b="1" dirty="0" smtClean="0">
                <a:solidFill>
                  <a:srgbClr val="FF0000"/>
                </a:solidFill>
              </a:rPr>
              <a:t>;</a:t>
            </a:r>
            <a:endParaRPr lang="pt-BR" sz="1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400" b="1" dirty="0">
                <a:solidFill>
                  <a:srgbClr val="FF0000"/>
                </a:solidFill>
              </a:rPr>
              <a:t>GRANT </a:t>
            </a:r>
            <a:r>
              <a:rPr lang="pt-BR" sz="1400" b="1" dirty="0" smtClean="0">
                <a:solidFill>
                  <a:srgbClr val="002060"/>
                </a:solidFill>
              </a:rPr>
              <a:t>ADMINISTRADORES</a:t>
            </a:r>
            <a:r>
              <a:rPr lang="pt-BR" sz="1400" b="1" dirty="0" smtClean="0">
                <a:solidFill>
                  <a:srgbClr val="FF0000"/>
                </a:solidFill>
              </a:rPr>
              <a:t> TO </a:t>
            </a:r>
            <a:r>
              <a:rPr lang="pt-BR" sz="1400" b="1" dirty="0" smtClean="0">
                <a:solidFill>
                  <a:srgbClr val="002060"/>
                </a:solidFill>
              </a:rPr>
              <a:t>CASSEB</a:t>
            </a:r>
            <a:r>
              <a:rPr lang="pt-BR" sz="1400" b="1" dirty="0" smtClean="0">
                <a:solidFill>
                  <a:srgbClr val="FF0000"/>
                </a:solidFill>
              </a:rPr>
              <a:t>;</a:t>
            </a:r>
            <a:endParaRPr lang="pt-BR" sz="1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pt-BR" sz="14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3074" name="Picture 2" descr="http://tissueonline.com.br/wordpress/wp-content/uploads/2015/03/papelhig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29566"/>
            <a:ext cx="3175077" cy="253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2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/>
          <a:lstStyle/>
          <a:p>
            <a:r>
              <a:rPr lang="pt-BR" dirty="0" smtClean="0"/>
              <a:t>Atribuindo e retirando privilégios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GRANT SELECT ON </a:t>
            </a:r>
            <a:r>
              <a:rPr lang="pt-BR" sz="1500" b="1" dirty="0" smtClean="0">
                <a:solidFill>
                  <a:srgbClr val="002060"/>
                </a:solidFill>
              </a:rPr>
              <a:t>USUARIO.TABELA</a:t>
            </a:r>
            <a:r>
              <a:rPr lang="pt-BR" sz="1500" b="1" dirty="0" smtClean="0">
                <a:solidFill>
                  <a:srgbClr val="FF0000"/>
                </a:solidFill>
              </a:rPr>
              <a:t> TO </a:t>
            </a:r>
            <a:r>
              <a:rPr lang="pt-BR" sz="1500" b="1" dirty="0" smtClean="0">
                <a:solidFill>
                  <a:srgbClr val="002060"/>
                </a:solidFill>
              </a:rPr>
              <a:t>USUARIO/PAPEL</a:t>
            </a: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GRANT </a:t>
            </a:r>
            <a:r>
              <a:rPr lang="pt-BR" sz="1500" b="1" dirty="0" smtClean="0">
                <a:solidFill>
                  <a:srgbClr val="FF0000"/>
                </a:solidFill>
              </a:rPr>
              <a:t>INSERT </a:t>
            </a:r>
            <a:r>
              <a:rPr lang="pt-BR" sz="1500" b="1" dirty="0">
                <a:solidFill>
                  <a:srgbClr val="FF0000"/>
                </a:solidFill>
              </a:rPr>
              <a:t>ON </a:t>
            </a:r>
            <a:r>
              <a:rPr lang="pt-BR" sz="1500" b="1" dirty="0">
                <a:solidFill>
                  <a:srgbClr val="002060"/>
                </a:solidFill>
              </a:rPr>
              <a:t>USUARIO.TABELA</a:t>
            </a:r>
            <a:r>
              <a:rPr lang="pt-BR" sz="1500" b="1" dirty="0">
                <a:solidFill>
                  <a:srgbClr val="FF0000"/>
                </a:solidFill>
              </a:rPr>
              <a:t> TO </a:t>
            </a:r>
            <a:r>
              <a:rPr lang="pt-BR" sz="1500" b="1" dirty="0">
                <a:solidFill>
                  <a:srgbClr val="002060"/>
                </a:solidFill>
              </a:rPr>
              <a:t>USUARIO/PAPEL</a:t>
            </a:r>
          </a:p>
          <a:p>
            <a:pPr marL="0" indent="0">
              <a:buNone/>
            </a:pPr>
            <a:endParaRPr lang="pt-BR" sz="15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GRANT </a:t>
            </a:r>
            <a:r>
              <a:rPr lang="pt-BR" sz="1500" b="1" dirty="0" smtClean="0">
                <a:solidFill>
                  <a:srgbClr val="FF0000"/>
                </a:solidFill>
              </a:rPr>
              <a:t>UPDATE </a:t>
            </a:r>
            <a:r>
              <a:rPr lang="pt-BR" sz="1500" b="1" dirty="0">
                <a:solidFill>
                  <a:srgbClr val="FF0000"/>
                </a:solidFill>
              </a:rPr>
              <a:t>ON </a:t>
            </a:r>
            <a:r>
              <a:rPr lang="pt-BR" sz="1500" b="1" dirty="0">
                <a:solidFill>
                  <a:srgbClr val="002060"/>
                </a:solidFill>
              </a:rPr>
              <a:t>USUARIO.TABELA</a:t>
            </a:r>
            <a:r>
              <a:rPr lang="pt-BR" sz="1500" b="1" dirty="0">
                <a:solidFill>
                  <a:srgbClr val="FF0000"/>
                </a:solidFill>
              </a:rPr>
              <a:t> TO </a:t>
            </a:r>
            <a:r>
              <a:rPr lang="pt-BR" sz="1500" b="1" dirty="0">
                <a:solidFill>
                  <a:srgbClr val="002060"/>
                </a:solidFill>
              </a:rPr>
              <a:t>USUARIO/PAPEL</a:t>
            </a:r>
          </a:p>
          <a:p>
            <a:pPr marL="0" indent="0">
              <a:buNone/>
            </a:pPr>
            <a:endParaRPr lang="pt-BR" sz="15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GRANT </a:t>
            </a:r>
            <a:r>
              <a:rPr lang="pt-BR" sz="1500" b="1" dirty="0" smtClean="0">
                <a:solidFill>
                  <a:srgbClr val="FF0000"/>
                </a:solidFill>
              </a:rPr>
              <a:t>DELETE </a:t>
            </a:r>
            <a:r>
              <a:rPr lang="pt-BR" sz="1500" b="1" dirty="0">
                <a:solidFill>
                  <a:srgbClr val="FF0000"/>
                </a:solidFill>
              </a:rPr>
              <a:t>ON </a:t>
            </a:r>
            <a:r>
              <a:rPr lang="pt-BR" sz="1500" b="1" dirty="0">
                <a:solidFill>
                  <a:srgbClr val="002060"/>
                </a:solidFill>
              </a:rPr>
              <a:t>USUARIO.TABELA</a:t>
            </a:r>
            <a:r>
              <a:rPr lang="pt-BR" sz="1500" b="1" dirty="0">
                <a:solidFill>
                  <a:srgbClr val="FF0000"/>
                </a:solidFill>
              </a:rPr>
              <a:t> TO </a:t>
            </a:r>
            <a:r>
              <a:rPr lang="pt-BR" sz="1500" b="1" dirty="0" smtClean="0">
                <a:solidFill>
                  <a:srgbClr val="002060"/>
                </a:solidFill>
              </a:rPr>
              <a:t>USUARIO/PAPEL</a:t>
            </a:r>
          </a:p>
          <a:p>
            <a:pPr marL="0" indent="0">
              <a:buNone/>
            </a:pP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REVOKE </a:t>
            </a:r>
            <a:r>
              <a:rPr lang="pt-BR" sz="1500" b="1" dirty="0">
                <a:solidFill>
                  <a:srgbClr val="FF0000"/>
                </a:solidFill>
              </a:rPr>
              <a:t>DELETE ON </a:t>
            </a:r>
            <a:r>
              <a:rPr lang="pt-BR" sz="1500" b="1" dirty="0">
                <a:solidFill>
                  <a:srgbClr val="002060"/>
                </a:solidFill>
              </a:rPr>
              <a:t>USUARIO.TABELA</a:t>
            </a:r>
            <a:r>
              <a:rPr lang="pt-BR" sz="1500" b="1" dirty="0">
                <a:solidFill>
                  <a:srgbClr val="FF0000"/>
                </a:solidFill>
              </a:rPr>
              <a:t> TO </a:t>
            </a:r>
            <a:r>
              <a:rPr lang="pt-BR" sz="1500" b="1" dirty="0">
                <a:solidFill>
                  <a:srgbClr val="002060"/>
                </a:solidFill>
              </a:rPr>
              <a:t>USUARIO/PAPEL</a:t>
            </a:r>
          </a:p>
          <a:p>
            <a:pPr marL="0" indent="0">
              <a:buNone/>
            </a:pP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pt-BR" sz="15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43224" y="1825625"/>
            <a:ext cx="5210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400" b="1" dirty="0">
                <a:solidFill>
                  <a:srgbClr val="FF0000"/>
                </a:solidFill>
              </a:rPr>
              <a:t>GRANT SELECT ON </a:t>
            </a:r>
            <a:r>
              <a:rPr lang="pt-BR" sz="1400" b="1" dirty="0" smtClean="0">
                <a:solidFill>
                  <a:srgbClr val="002060"/>
                </a:solidFill>
              </a:rPr>
              <a:t>CASSEB.USU_USUARIO</a:t>
            </a:r>
            <a:r>
              <a:rPr lang="pt-BR" sz="1400" b="1" dirty="0" smtClean="0">
                <a:solidFill>
                  <a:srgbClr val="FF0000"/>
                </a:solidFill>
              </a:rPr>
              <a:t> </a:t>
            </a:r>
            <a:r>
              <a:rPr lang="pt-BR" sz="1400" b="1" dirty="0">
                <a:solidFill>
                  <a:srgbClr val="FF0000"/>
                </a:solidFill>
              </a:rPr>
              <a:t>TO </a:t>
            </a:r>
            <a:r>
              <a:rPr lang="pt-BR" sz="1400" b="1" dirty="0" smtClean="0">
                <a:solidFill>
                  <a:srgbClr val="002060"/>
                </a:solidFill>
              </a:rPr>
              <a:t>CASSEB</a:t>
            </a:r>
            <a:endParaRPr lang="pt-BR" sz="1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pt-BR" sz="1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400" b="1" dirty="0">
                <a:solidFill>
                  <a:srgbClr val="FF0000"/>
                </a:solidFill>
              </a:rPr>
              <a:t>GRANT INSERT ON </a:t>
            </a:r>
            <a:r>
              <a:rPr lang="pt-BR" sz="1400" b="1" dirty="0">
                <a:solidFill>
                  <a:srgbClr val="002060"/>
                </a:solidFill>
              </a:rPr>
              <a:t>CASSEB.USU_USUARIO</a:t>
            </a:r>
            <a:r>
              <a:rPr lang="pt-BR" sz="1400" b="1" dirty="0" smtClean="0">
                <a:solidFill>
                  <a:srgbClr val="FF0000"/>
                </a:solidFill>
              </a:rPr>
              <a:t> </a:t>
            </a:r>
            <a:r>
              <a:rPr lang="pt-BR" sz="1400" b="1" dirty="0">
                <a:solidFill>
                  <a:srgbClr val="FF0000"/>
                </a:solidFill>
              </a:rPr>
              <a:t>TO </a:t>
            </a:r>
            <a:r>
              <a:rPr lang="pt-BR" sz="1400" b="1" dirty="0">
                <a:solidFill>
                  <a:srgbClr val="002060"/>
                </a:solidFill>
              </a:rPr>
              <a:t>CASSEB</a:t>
            </a:r>
          </a:p>
          <a:p>
            <a:pPr marL="0" indent="0">
              <a:buNone/>
            </a:pPr>
            <a:endParaRPr lang="pt-BR" sz="1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400" b="1" dirty="0">
                <a:solidFill>
                  <a:srgbClr val="FF0000"/>
                </a:solidFill>
              </a:rPr>
              <a:t>GRANT UPDATE ON </a:t>
            </a:r>
            <a:r>
              <a:rPr lang="pt-BR" sz="1400" b="1" dirty="0">
                <a:solidFill>
                  <a:srgbClr val="002060"/>
                </a:solidFill>
              </a:rPr>
              <a:t>CASSEB.USU_USUARIO</a:t>
            </a:r>
            <a:r>
              <a:rPr lang="pt-BR" sz="1400" b="1" dirty="0" smtClean="0">
                <a:solidFill>
                  <a:srgbClr val="FF0000"/>
                </a:solidFill>
              </a:rPr>
              <a:t> </a:t>
            </a:r>
            <a:r>
              <a:rPr lang="pt-BR" sz="1400" b="1" dirty="0">
                <a:solidFill>
                  <a:srgbClr val="FF0000"/>
                </a:solidFill>
              </a:rPr>
              <a:t>TO </a:t>
            </a:r>
            <a:r>
              <a:rPr lang="pt-BR" sz="1400" b="1" dirty="0">
                <a:solidFill>
                  <a:srgbClr val="002060"/>
                </a:solidFill>
              </a:rPr>
              <a:t>CASSEB</a:t>
            </a:r>
          </a:p>
          <a:p>
            <a:pPr marL="0" indent="0">
              <a:buNone/>
            </a:pPr>
            <a:endParaRPr lang="pt-BR" sz="1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400" b="1" dirty="0" smtClean="0">
                <a:solidFill>
                  <a:srgbClr val="FF0000"/>
                </a:solidFill>
              </a:rPr>
              <a:t>GRANT DELETE ON </a:t>
            </a:r>
            <a:r>
              <a:rPr lang="pt-BR" sz="1400" b="1" dirty="0">
                <a:solidFill>
                  <a:srgbClr val="002060"/>
                </a:solidFill>
              </a:rPr>
              <a:t>CASSEB.USU_USUARIO</a:t>
            </a:r>
            <a:r>
              <a:rPr lang="pt-BR" sz="1400" b="1" dirty="0" smtClean="0">
                <a:solidFill>
                  <a:srgbClr val="FF0000"/>
                </a:solidFill>
              </a:rPr>
              <a:t> </a:t>
            </a:r>
            <a:r>
              <a:rPr lang="pt-BR" sz="1400" b="1" dirty="0">
                <a:solidFill>
                  <a:srgbClr val="FF0000"/>
                </a:solidFill>
              </a:rPr>
              <a:t>TO </a:t>
            </a:r>
            <a:r>
              <a:rPr lang="pt-BR" sz="1400" b="1" dirty="0" smtClean="0">
                <a:solidFill>
                  <a:srgbClr val="002060"/>
                </a:solidFill>
              </a:rPr>
              <a:t>CASSEB</a:t>
            </a:r>
            <a:endParaRPr lang="pt-BR" sz="1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pt-BR" sz="14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400" b="1" dirty="0" smtClean="0">
                <a:solidFill>
                  <a:srgbClr val="FF0000"/>
                </a:solidFill>
              </a:rPr>
              <a:t>REVOKE </a:t>
            </a:r>
            <a:r>
              <a:rPr lang="pt-BR" sz="1400" b="1" dirty="0">
                <a:solidFill>
                  <a:srgbClr val="FF0000"/>
                </a:solidFill>
              </a:rPr>
              <a:t>DELETE ON </a:t>
            </a:r>
            <a:r>
              <a:rPr lang="pt-BR" sz="1400" b="1" dirty="0">
                <a:solidFill>
                  <a:srgbClr val="002060"/>
                </a:solidFill>
              </a:rPr>
              <a:t>CASSEB.USU_USUARIO</a:t>
            </a:r>
            <a:r>
              <a:rPr lang="pt-BR" sz="1400" b="1" dirty="0">
                <a:solidFill>
                  <a:srgbClr val="FF0000"/>
                </a:solidFill>
              </a:rPr>
              <a:t> TO </a:t>
            </a:r>
            <a:r>
              <a:rPr lang="pt-BR" sz="1400" b="1" dirty="0">
                <a:solidFill>
                  <a:srgbClr val="002060"/>
                </a:solidFill>
              </a:rPr>
              <a:t>CASSEB</a:t>
            </a:r>
          </a:p>
          <a:p>
            <a:pPr marL="0" indent="0">
              <a:buNone/>
            </a:pPr>
            <a:endParaRPr lang="pt-BR" sz="14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00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DDL – Data </a:t>
            </a:r>
            <a:r>
              <a:rPr lang="pt-BR" dirty="0" err="1" smtClean="0"/>
              <a:t>Control</a:t>
            </a:r>
            <a:r>
              <a:rPr lang="pt-BR" dirty="0" smtClean="0"/>
              <a:t> </a:t>
            </a:r>
            <a:r>
              <a:rPr lang="pt-BR" dirty="0" err="1" smtClean="0"/>
              <a:t>Language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89" y="1690688"/>
            <a:ext cx="3645822" cy="5067692"/>
          </a:xfrm>
        </p:spPr>
      </p:pic>
    </p:spTree>
    <p:extLst>
      <p:ext uri="{BB962C8B-B14F-4D97-AF65-F5344CB8AC3E}">
        <p14:creationId xmlns:p14="http://schemas.microsoft.com/office/powerpoint/2010/main" val="1224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/>
          <a:lstStyle/>
          <a:p>
            <a:r>
              <a:rPr lang="pt-BR" dirty="0" err="1" smtClean="0"/>
              <a:t>Views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CREATE</a:t>
            </a:r>
            <a:r>
              <a:rPr lang="pt-BR" sz="1500" b="1" dirty="0" smtClean="0">
                <a:solidFill>
                  <a:srgbClr val="002060"/>
                </a:solidFill>
              </a:rPr>
              <a:t> </a:t>
            </a:r>
            <a:r>
              <a:rPr lang="pt-BR" sz="1500" b="1" dirty="0" smtClean="0"/>
              <a:t>OR REPLACE </a:t>
            </a:r>
            <a:r>
              <a:rPr lang="pt-BR" sz="1500" b="1" dirty="0" smtClean="0">
                <a:solidFill>
                  <a:srgbClr val="FF0000"/>
                </a:solidFill>
              </a:rPr>
              <a:t>VIEW</a:t>
            </a:r>
            <a:r>
              <a:rPr lang="pt-BR" sz="1500" b="1" dirty="0" smtClean="0">
                <a:solidFill>
                  <a:srgbClr val="002060"/>
                </a:solidFill>
              </a:rPr>
              <a:t> NOME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AS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CONSULTA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pt-BR" sz="15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43224" y="1825625"/>
            <a:ext cx="5210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400" b="1" dirty="0">
                <a:solidFill>
                  <a:srgbClr val="FF0000"/>
                </a:solidFill>
              </a:rPr>
              <a:t>CREATE</a:t>
            </a:r>
            <a:r>
              <a:rPr lang="pt-BR" sz="1400" b="1" dirty="0">
                <a:solidFill>
                  <a:srgbClr val="002060"/>
                </a:solidFill>
              </a:rPr>
              <a:t> </a:t>
            </a:r>
            <a:r>
              <a:rPr lang="pt-BR" sz="1400" b="1" dirty="0"/>
              <a:t>OR REPLACE </a:t>
            </a:r>
            <a:r>
              <a:rPr lang="pt-BR" sz="1400" b="1" dirty="0">
                <a:solidFill>
                  <a:srgbClr val="FF0000"/>
                </a:solidFill>
              </a:rPr>
              <a:t>VIEW</a:t>
            </a:r>
            <a:r>
              <a:rPr lang="pt-BR" sz="1400" b="1" dirty="0">
                <a:solidFill>
                  <a:srgbClr val="002060"/>
                </a:solidFill>
              </a:rPr>
              <a:t> </a:t>
            </a:r>
            <a:r>
              <a:rPr lang="pt-BR" sz="1400" b="1" dirty="0" smtClean="0">
                <a:solidFill>
                  <a:srgbClr val="002060"/>
                </a:solidFill>
              </a:rPr>
              <a:t>USUARIO </a:t>
            </a:r>
            <a:r>
              <a:rPr lang="pt-BR" sz="1400" b="1" dirty="0" smtClean="0">
                <a:solidFill>
                  <a:srgbClr val="FF0000"/>
                </a:solidFill>
              </a:rPr>
              <a:t>AS</a:t>
            </a:r>
            <a:endParaRPr lang="pt-BR" sz="1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400" b="1" dirty="0" smtClean="0">
                <a:solidFill>
                  <a:srgbClr val="FF0000"/>
                </a:solidFill>
              </a:rPr>
              <a:t>SELECT </a:t>
            </a:r>
          </a:p>
          <a:p>
            <a:pPr marL="0" indent="0">
              <a:buNone/>
            </a:pPr>
            <a:r>
              <a:rPr lang="pt-BR" sz="1400" b="1" dirty="0" smtClean="0">
                <a:solidFill>
                  <a:srgbClr val="002060"/>
                </a:solidFill>
              </a:rPr>
              <a:t>USU_USUARIO.NOME,CON_CONTATO.TEL</a:t>
            </a:r>
            <a:r>
              <a:rPr lang="pt-BR" sz="1400" b="1" dirty="0" smtClean="0">
                <a:solidFill>
                  <a:srgbClr val="FF0000"/>
                </a:solidFill>
              </a:rPr>
              <a:t> FROM</a:t>
            </a:r>
          </a:p>
          <a:p>
            <a:pPr marL="0" indent="0">
              <a:buNone/>
            </a:pPr>
            <a:r>
              <a:rPr lang="pt-BR" sz="1400" b="1" dirty="0" smtClean="0">
                <a:solidFill>
                  <a:srgbClr val="002060"/>
                </a:solidFill>
              </a:rPr>
              <a:t>USU_USUARIO</a:t>
            </a:r>
            <a:r>
              <a:rPr lang="pt-BR" sz="1400" b="1" dirty="0" smtClean="0">
                <a:solidFill>
                  <a:srgbClr val="FF0000"/>
                </a:solidFill>
              </a:rPr>
              <a:t> JOIN </a:t>
            </a:r>
            <a:r>
              <a:rPr lang="pt-BR" sz="1400" b="1" dirty="0" smtClean="0">
                <a:solidFill>
                  <a:srgbClr val="002060"/>
                </a:solidFill>
              </a:rPr>
              <a:t>CON_CONTATO</a:t>
            </a:r>
            <a:r>
              <a:rPr lang="pt-BR" sz="1400" b="1" dirty="0" smtClean="0">
                <a:solidFill>
                  <a:srgbClr val="FF0000"/>
                </a:solidFill>
              </a:rPr>
              <a:t> ON</a:t>
            </a:r>
          </a:p>
          <a:p>
            <a:pPr marL="0" indent="0">
              <a:buNone/>
            </a:pPr>
            <a:r>
              <a:rPr lang="pt-BR" sz="1400" b="1" dirty="0" smtClean="0">
                <a:solidFill>
                  <a:srgbClr val="002060"/>
                </a:solidFill>
              </a:rPr>
              <a:t>USU_USUARIO.ID = COM_CONTATO.ID_USU</a:t>
            </a:r>
            <a:r>
              <a:rPr lang="pt-BR" sz="1400" b="1" dirty="0">
                <a:solidFill>
                  <a:srgbClr val="FF0000"/>
                </a:solidFill>
              </a:rPr>
              <a:t>;</a:t>
            </a:r>
            <a:endParaRPr lang="pt-BR" sz="1400" b="1" dirty="0" smtClean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4098" name="Picture 2" descr="Souza+Transportes+Locadora+Turismo+Vans+Onibus+Locacao+Veiculos+Camacari+quem_somos+2+missao+visao+valores.jpg (1128×79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94018"/>
            <a:ext cx="4442183" cy="314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25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/>
          <a:lstStyle/>
          <a:p>
            <a:r>
              <a:rPr lang="pt-BR" dirty="0" smtClean="0"/>
              <a:t>Casos 1 – Editando um registro que é chave primária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104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300" b="1" dirty="0"/>
              <a:t>Gerar comandos SQL DML para alterar o nome de uma conta</a:t>
            </a:r>
            <a:r>
              <a:rPr lang="pt-BR" sz="1300" b="1" dirty="0" smtClean="0"/>
              <a:t>.</a:t>
            </a:r>
            <a:endParaRPr lang="pt-BR" sz="1300" b="1" dirty="0"/>
          </a:p>
          <a:p>
            <a:pPr marL="0" indent="0">
              <a:buNone/>
            </a:pPr>
            <a:r>
              <a:rPr lang="pt-BR" sz="1300" b="1" dirty="0" smtClean="0"/>
              <a:t>Por ser chave primária precisamos primeiro eliminar todas as </a:t>
            </a:r>
            <a:r>
              <a:rPr lang="pt-BR" sz="1300" b="1" dirty="0" err="1" smtClean="0"/>
              <a:t>constraints</a:t>
            </a:r>
            <a:r>
              <a:rPr lang="pt-BR" sz="1300" b="1" dirty="0" smtClean="0"/>
              <a:t> relacionadas</a:t>
            </a:r>
            <a:endParaRPr lang="pt-BR" sz="1300" b="1" dirty="0"/>
          </a:p>
          <a:p>
            <a:pPr marL="0" indent="0">
              <a:buNone/>
            </a:pPr>
            <a:r>
              <a:rPr lang="pt-BR" sz="1300" b="1" dirty="0" smtClean="0">
                <a:solidFill>
                  <a:srgbClr val="FF0000"/>
                </a:solidFill>
              </a:rPr>
              <a:t>ALTER TABLE </a:t>
            </a:r>
            <a:r>
              <a:rPr lang="pt-BR" sz="1300" b="1" dirty="0" smtClean="0">
                <a:solidFill>
                  <a:srgbClr val="002060"/>
                </a:solidFill>
              </a:rPr>
              <a:t>CTA_CONTA</a:t>
            </a:r>
          </a:p>
          <a:p>
            <a:pPr marL="0" indent="0">
              <a:buNone/>
            </a:pPr>
            <a:r>
              <a:rPr lang="pt-BR" sz="1300" b="1" dirty="0" smtClean="0">
                <a:solidFill>
                  <a:srgbClr val="FF0000"/>
                </a:solidFill>
              </a:rPr>
              <a:t>DROP CONSTRAINT </a:t>
            </a:r>
            <a:r>
              <a:rPr lang="pt-BR" sz="1300" b="1" dirty="0" smtClean="0">
                <a:solidFill>
                  <a:srgbClr val="002060"/>
                </a:solidFill>
              </a:rPr>
              <a:t>CTA_CONTA_PK</a:t>
            </a:r>
            <a:r>
              <a:rPr lang="pt-BR" sz="1300" b="1" dirty="0" smtClean="0">
                <a:solidFill>
                  <a:srgbClr val="FF0000"/>
                </a:solidFill>
              </a:rPr>
              <a:t>;</a:t>
            </a:r>
            <a:endParaRPr lang="pt-BR" sz="13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300" b="1" dirty="0" smtClean="0"/>
              <a:t>Depois alterar o nome para o nome novo</a:t>
            </a:r>
            <a:endParaRPr lang="pt-BR" sz="1300" b="1" dirty="0"/>
          </a:p>
          <a:p>
            <a:pPr marL="0" indent="0">
              <a:buNone/>
            </a:pPr>
            <a:r>
              <a:rPr lang="pt-BR" sz="1300" b="1" dirty="0" smtClean="0">
                <a:solidFill>
                  <a:srgbClr val="FF0000"/>
                </a:solidFill>
              </a:rPr>
              <a:t>UPDATE </a:t>
            </a:r>
            <a:r>
              <a:rPr lang="pt-BR" sz="1300" b="1" dirty="0" smtClean="0">
                <a:solidFill>
                  <a:srgbClr val="002060"/>
                </a:solidFill>
              </a:rPr>
              <a:t>CTA_CONTA</a:t>
            </a:r>
          </a:p>
          <a:p>
            <a:pPr marL="0" indent="0">
              <a:buNone/>
            </a:pPr>
            <a:r>
              <a:rPr lang="pt-BR" sz="1300" b="1" dirty="0" smtClean="0">
                <a:solidFill>
                  <a:srgbClr val="FF0000"/>
                </a:solidFill>
              </a:rPr>
              <a:t>SET </a:t>
            </a:r>
            <a:r>
              <a:rPr lang="pt-BR" sz="1300" b="1" dirty="0" smtClean="0">
                <a:solidFill>
                  <a:srgbClr val="002060"/>
                </a:solidFill>
              </a:rPr>
              <a:t>CTA_NOME</a:t>
            </a:r>
            <a:r>
              <a:rPr lang="pt-BR" sz="1300" b="1" dirty="0" smtClean="0">
                <a:solidFill>
                  <a:srgbClr val="FF0000"/>
                </a:solidFill>
              </a:rPr>
              <a:t> = </a:t>
            </a:r>
            <a:r>
              <a:rPr lang="pt-BR" sz="1300" b="1" dirty="0" smtClean="0">
                <a:solidFill>
                  <a:srgbClr val="002060"/>
                </a:solidFill>
              </a:rPr>
              <a:t>'BATMANFALLS'</a:t>
            </a:r>
          </a:p>
          <a:p>
            <a:pPr marL="0" indent="0">
              <a:buNone/>
            </a:pPr>
            <a:r>
              <a:rPr lang="pt-BR" sz="1300" b="1" dirty="0" smtClean="0">
                <a:solidFill>
                  <a:srgbClr val="FF0000"/>
                </a:solidFill>
              </a:rPr>
              <a:t>WHERE </a:t>
            </a:r>
            <a:r>
              <a:rPr lang="pt-BR" sz="1300" b="1" dirty="0" smtClean="0">
                <a:solidFill>
                  <a:srgbClr val="002060"/>
                </a:solidFill>
              </a:rPr>
              <a:t>CTA_NOME = 'BATMAN'</a:t>
            </a:r>
            <a:r>
              <a:rPr lang="pt-BR" sz="1300" b="1" dirty="0" smtClean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pt-BR" sz="1300" b="1" dirty="0"/>
              <a:t>Depois </a:t>
            </a:r>
            <a:r>
              <a:rPr lang="pt-BR" sz="1300" b="1" dirty="0" smtClean="0"/>
              <a:t>recriar as </a:t>
            </a:r>
            <a:r>
              <a:rPr lang="pt-BR" sz="1300" b="1" dirty="0" err="1" smtClean="0"/>
              <a:t>constraints</a:t>
            </a:r>
            <a:endParaRPr lang="pt-BR" sz="1300" b="1" dirty="0" smtClean="0"/>
          </a:p>
          <a:p>
            <a:pPr marL="0" indent="0">
              <a:buNone/>
            </a:pPr>
            <a:r>
              <a:rPr lang="pt-BR" sz="1300" b="1" dirty="0" smtClean="0">
                <a:solidFill>
                  <a:srgbClr val="FF0000"/>
                </a:solidFill>
              </a:rPr>
              <a:t>UPDATE</a:t>
            </a:r>
          </a:p>
          <a:p>
            <a:pPr marL="0" indent="0">
              <a:buNone/>
            </a:pPr>
            <a:r>
              <a:rPr lang="pt-BR" sz="1300" b="1" dirty="0" smtClean="0">
                <a:solidFill>
                  <a:srgbClr val="002060"/>
                </a:solidFill>
              </a:rPr>
              <a:t>CTA_CONTA</a:t>
            </a:r>
          </a:p>
          <a:p>
            <a:pPr marL="0" indent="0">
              <a:buNone/>
            </a:pPr>
            <a:r>
              <a:rPr lang="pt-BR" sz="1300" b="1" dirty="0" smtClean="0">
                <a:solidFill>
                  <a:srgbClr val="FF0000"/>
                </a:solidFill>
              </a:rPr>
              <a:t>SET </a:t>
            </a:r>
            <a:r>
              <a:rPr lang="pt-BR" sz="1300" b="1" dirty="0" smtClean="0">
                <a:solidFill>
                  <a:srgbClr val="002060"/>
                </a:solidFill>
              </a:rPr>
              <a:t>CTA_NOME = 'BATMANFALLS'</a:t>
            </a:r>
          </a:p>
          <a:p>
            <a:pPr marL="0" indent="0">
              <a:buNone/>
            </a:pPr>
            <a:r>
              <a:rPr lang="pt-BR" sz="1300" b="1" dirty="0" smtClean="0">
                <a:solidFill>
                  <a:srgbClr val="FF0000"/>
                </a:solidFill>
              </a:rPr>
              <a:t>WHERE </a:t>
            </a:r>
            <a:r>
              <a:rPr lang="pt-BR" sz="1300" b="1" dirty="0" smtClean="0">
                <a:solidFill>
                  <a:srgbClr val="002060"/>
                </a:solidFill>
              </a:rPr>
              <a:t>CTA_NOME = 'BATMAN'</a:t>
            </a:r>
            <a:r>
              <a:rPr lang="pt-BR" sz="1300" b="1" dirty="0" smtClean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 smtClean="0"/>
          </a:p>
          <a:p>
            <a:pPr marL="0" indent="0">
              <a:buNone/>
            </a:pPr>
            <a:endParaRPr lang="pt-BR" sz="1500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5122" name="Picture 2" descr="https://enyfour.files.wordpress.com/2014/11/dragon_ball___kid_goku_33_by_superjmanplay2-d7by6o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198" y="2590800"/>
            <a:ext cx="2971151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54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/>
          <a:lstStyle/>
          <a:p>
            <a:r>
              <a:rPr lang="pt-BR" dirty="0" smtClean="0"/>
              <a:t>Casos 2 </a:t>
            </a:r>
            <a:r>
              <a:rPr lang="pt-BR" dirty="0"/>
              <a:t>– </a:t>
            </a:r>
            <a:r>
              <a:rPr lang="pt-BR" dirty="0" smtClean="0"/>
              <a:t>Excluir um registro especializado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104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300" b="1" dirty="0"/>
              <a:t>Gerar comandos SQL DML para excluir um serviço</a:t>
            </a:r>
            <a:r>
              <a:rPr lang="pt-BR" sz="1300" b="1" dirty="0" smtClean="0"/>
              <a:t>.</a:t>
            </a:r>
          </a:p>
          <a:p>
            <a:pPr marL="0" indent="0">
              <a:buNone/>
            </a:pPr>
            <a:r>
              <a:rPr lang="pt-BR" sz="1300" b="1" dirty="0" smtClean="0"/>
              <a:t>Já que serviço é um item, será necessário excluir o registro da tabela serviço e também da tabela item</a:t>
            </a:r>
            <a:endParaRPr lang="pt-BR" sz="1300" b="1" dirty="0"/>
          </a:p>
          <a:p>
            <a:pPr marL="0" indent="0">
              <a:buNone/>
            </a:pPr>
            <a:r>
              <a:rPr lang="pt-BR" sz="1300" b="1" dirty="0" smtClean="0">
                <a:solidFill>
                  <a:srgbClr val="FF0000"/>
                </a:solidFill>
              </a:rPr>
              <a:t>DELETE FROM </a:t>
            </a:r>
            <a:r>
              <a:rPr lang="pt-BR" sz="1300" b="1" dirty="0" smtClean="0">
                <a:solidFill>
                  <a:srgbClr val="002060"/>
                </a:solidFill>
              </a:rPr>
              <a:t>SER_SERVICO</a:t>
            </a:r>
          </a:p>
          <a:p>
            <a:pPr marL="0" indent="0">
              <a:buNone/>
            </a:pPr>
            <a:r>
              <a:rPr lang="pt-BR" sz="1300" b="1" dirty="0" smtClean="0">
                <a:solidFill>
                  <a:srgbClr val="FF0000"/>
                </a:solidFill>
              </a:rPr>
              <a:t>WHERE ITE_CODIGO = 4;</a:t>
            </a:r>
            <a:endParaRPr lang="pt-BR" sz="13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300" b="1" dirty="0" smtClean="0"/>
              <a:t>Depois excluir o registro da tabela item</a:t>
            </a:r>
          </a:p>
          <a:p>
            <a:pPr marL="0" indent="0">
              <a:buNone/>
            </a:pPr>
            <a:r>
              <a:rPr lang="pt-BR" sz="1300" b="1" dirty="0">
                <a:solidFill>
                  <a:srgbClr val="FF0000"/>
                </a:solidFill>
              </a:rPr>
              <a:t>DELETE FROM </a:t>
            </a:r>
            <a:r>
              <a:rPr lang="pt-BR" sz="1300" b="1" dirty="0" smtClean="0">
                <a:solidFill>
                  <a:srgbClr val="002060"/>
                </a:solidFill>
              </a:rPr>
              <a:t>ITE_ITEM</a:t>
            </a:r>
            <a:endParaRPr lang="pt-BR" sz="13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300" b="1" dirty="0">
                <a:solidFill>
                  <a:srgbClr val="FF0000"/>
                </a:solidFill>
              </a:rPr>
              <a:t>WHERE ITE_CODIGO = 4;</a:t>
            </a:r>
          </a:p>
          <a:p>
            <a:pPr marL="0" indent="0">
              <a:buNone/>
            </a:pPr>
            <a:endParaRPr lang="pt-BR" sz="1300" b="1" dirty="0"/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 smtClean="0"/>
          </a:p>
          <a:p>
            <a:pPr marL="0" indent="0">
              <a:buNone/>
            </a:pPr>
            <a:endParaRPr lang="pt-BR" sz="1500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6146" name="Picture 2" descr="http://vignette2.wikia.nocookie.net/dragonball/images/3/31/Render_Dragon_Ball_goku_M1.png/revision/latest?cb=20150118170137&amp;path-prefix=pt-b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931" y="2743200"/>
            <a:ext cx="2338065" cy="319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09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/>
          <a:lstStyle/>
          <a:p>
            <a:r>
              <a:rPr lang="pt-BR" dirty="0" smtClean="0"/>
              <a:t>Casos 3 </a:t>
            </a:r>
            <a:r>
              <a:rPr lang="pt-BR" dirty="0"/>
              <a:t>– </a:t>
            </a:r>
            <a:r>
              <a:rPr lang="pt-BR" dirty="0" smtClean="0"/>
              <a:t>Retornando dados relacionados entre tabelas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104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300" b="1" dirty="0"/>
              <a:t>Recuperar o nome, a descrição e o valor de todos os veículos</a:t>
            </a:r>
            <a:r>
              <a:rPr lang="pt-BR" sz="1300" b="1" dirty="0" smtClean="0"/>
              <a:t>;</a:t>
            </a:r>
          </a:p>
          <a:p>
            <a:pPr marL="0" indent="0">
              <a:buNone/>
            </a:pPr>
            <a:r>
              <a:rPr lang="pt-BR" sz="1300" b="1" dirty="0" smtClean="0"/>
              <a:t>Veículo é um item, mas os dados de nome e valor estão presentes na tabela item, por isso é necessário usar o </a:t>
            </a:r>
            <a:r>
              <a:rPr lang="pt-BR" sz="1300" b="1" dirty="0" err="1" smtClean="0"/>
              <a:t>join</a:t>
            </a:r>
            <a:endParaRPr lang="pt-BR" sz="1300" b="1" dirty="0"/>
          </a:p>
          <a:p>
            <a:pPr marL="0" indent="0">
              <a:buNone/>
            </a:pPr>
            <a:r>
              <a:rPr lang="pt-BR" sz="1300" b="1" dirty="0" smtClean="0">
                <a:solidFill>
                  <a:srgbClr val="FF0000"/>
                </a:solidFill>
              </a:rPr>
              <a:t>SELECT </a:t>
            </a:r>
          </a:p>
          <a:p>
            <a:pPr marL="0" indent="0">
              <a:buNone/>
            </a:pPr>
            <a:r>
              <a:rPr lang="pt-BR" sz="1300" b="1" dirty="0" smtClean="0">
                <a:solidFill>
                  <a:srgbClr val="002060"/>
                </a:solidFill>
              </a:rPr>
              <a:t>ITE_ITEM.ITE_NOME, ITE_ITEM.ITE_DESCRICAO,ITE_ITEM.ITE_VALOR</a:t>
            </a:r>
            <a:r>
              <a:rPr lang="pt-BR" sz="1300" b="1" dirty="0" smtClean="0">
                <a:solidFill>
                  <a:srgbClr val="FF0000"/>
                </a:solidFill>
              </a:rPr>
              <a:t> FROM</a:t>
            </a:r>
          </a:p>
          <a:p>
            <a:pPr marL="0" indent="0">
              <a:buNone/>
            </a:pPr>
            <a:r>
              <a:rPr lang="pt-BR" sz="1300" b="1" dirty="0" smtClean="0">
                <a:solidFill>
                  <a:srgbClr val="002060"/>
                </a:solidFill>
              </a:rPr>
              <a:t>ITE_ITEM</a:t>
            </a:r>
            <a:r>
              <a:rPr lang="pt-BR" sz="1300" b="1" dirty="0" smtClean="0">
                <a:solidFill>
                  <a:srgbClr val="FF0000"/>
                </a:solidFill>
              </a:rPr>
              <a:t> JOIN </a:t>
            </a:r>
            <a:r>
              <a:rPr lang="pt-BR" sz="1300" b="1" dirty="0" smtClean="0">
                <a:solidFill>
                  <a:srgbClr val="002060"/>
                </a:solidFill>
              </a:rPr>
              <a:t>VEI_VEICULO</a:t>
            </a:r>
            <a:r>
              <a:rPr lang="pt-BR" sz="1300" b="1" dirty="0" smtClean="0">
                <a:solidFill>
                  <a:srgbClr val="FF0000"/>
                </a:solidFill>
              </a:rPr>
              <a:t> ON </a:t>
            </a:r>
            <a:r>
              <a:rPr lang="pt-BR" sz="1300" b="1" dirty="0" smtClean="0">
                <a:solidFill>
                  <a:srgbClr val="002060"/>
                </a:solidFill>
              </a:rPr>
              <a:t>ITE_ITEM.ITE_CODIGO = VEI_VEICULO.ITE_CODIGO</a:t>
            </a:r>
            <a:r>
              <a:rPr lang="pt-BR" sz="1300" b="1" dirty="0" smtClean="0">
                <a:solidFill>
                  <a:srgbClr val="FF0000"/>
                </a:solidFill>
              </a:rPr>
              <a:t>;</a:t>
            </a:r>
            <a:endParaRPr lang="pt-BR" sz="1300" b="1" dirty="0"/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 smtClean="0"/>
          </a:p>
          <a:p>
            <a:pPr marL="0" indent="0">
              <a:buNone/>
            </a:pPr>
            <a:endParaRPr lang="pt-BR" sz="1500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7170" name="Picture 2" descr="http://img00.deviantart.net/28f8/i/2013/154/e/c/goku_super_saiyan_by_sbddbz-d67pou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582" y="1929148"/>
            <a:ext cx="4247815" cy="424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77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dbrpg-hb.weebly.com/uploads/2/2/4/8/22486238/42509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775" y="1690688"/>
            <a:ext cx="2782507" cy="434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Casos 4 </a:t>
            </a:r>
            <a:r>
              <a:rPr lang="pt-BR" dirty="0"/>
              <a:t>– </a:t>
            </a:r>
            <a:r>
              <a:rPr lang="pt-BR" dirty="0" smtClean="0"/>
              <a:t>Relacionando dados e usando a função min e agrupando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580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300" b="1" dirty="0"/>
              <a:t>Recuperar, para cada pista, seu nome e o melhor tempo atingido. </a:t>
            </a:r>
            <a:r>
              <a:rPr lang="pt-BR" sz="1300" b="1" dirty="0" smtClean="0"/>
              <a:t>Lembre-se que </a:t>
            </a:r>
            <a:r>
              <a:rPr lang="pt-BR" sz="1300" b="1" dirty="0"/>
              <a:t>cada pista pode ter vários tempos armazenados (1 para cada conta, </a:t>
            </a:r>
            <a:r>
              <a:rPr lang="pt-BR" sz="1300" b="1" dirty="0" smtClean="0"/>
              <a:t>no máximo</a:t>
            </a:r>
            <a:r>
              <a:rPr lang="pt-BR" sz="1300" b="1" dirty="0"/>
              <a:t>), mas a consulta deve retornar somente o melhor (menor</a:t>
            </a:r>
            <a:r>
              <a:rPr lang="pt-BR" sz="1300" b="1" dirty="0" smtClean="0"/>
              <a:t>)</a:t>
            </a:r>
          </a:p>
          <a:p>
            <a:pPr marL="0" indent="0">
              <a:buNone/>
            </a:pPr>
            <a:endParaRPr lang="pt-BR" sz="1300" b="1" dirty="0" smtClean="0"/>
          </a:p>
          <a:p>
            <a:pPr marL="0" indent="0">
              <a:buNone/>
            </a:pPr>
            <a:r>
              <a:rPr lang="pt-BR" sz="1300" b="1" dirty="0" smtClean="0"/>
              <a:t>Neste caso uma pista possui várias corridas, então será necessário na consulta agrupar estas corridas destas pistas e depois retornar somente os menores tempos.</a:t>
            </a:r>
            <a:endParaRPr lang="pt-BR" sz="1300" b="1" dirty="0"/>
          </a:p>
          <a:p>
            <a:pPr marL="0" indent="0">
              <a:buNone/>
            </a:pPr>
            <a:endParaRPr lang="pt-BR" sz="1300" b="1" dirty="0"/>
          </a:p>
          <a:p>
            <a:pPr marL="0" indent="0">
              <a:buNone/>
            </a:pPr>
            <a:r>
              <a:rPr lang="pt-BR" sz="1300" b="1" dirty="0" smtClean="0">
                <a:solidFill>
                  <a:srgbClr val="FF0000"/>
                </a:solidFill>
              </a:rPr>
              <a:t>SELECT 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PTA_PISTA.PTA_NOME</a:t>
            </a:r>
            <a:r>
              <a:rPr lang="pt-BR" sz="1500" b="1" dirty="0" smtClean="0">
                <a:solidFill>
                  <a:srgbClr val="FF0000"/>
                </a:solidFill>
              </a:rPr>
              <a:t>, MIN(</a:t>
            </a:r>
            <a:r>
              <a:rPr lang="pt-BR" sz="1500" b="1" dirty="0" smtClean="0">
                <a:solidFill>
                  <a:srgbClr val="002060"/>
                </a:solidFill>
              </a:rPr>
              <a:t>COR_CORRIDA.COR_TEMPO</a:t>
            </a:r>
            <a:r>
              <a:rPr lang="pt-BR" sz="1500" b="1" dirty="0" smtClean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PTA_PISTA</a:t>
            </a:r>
            <a:r>
              <a:rPr lang="pt-BR" sz="1500" b="1" dirty="0" smtClean="0">
                <a:solidFill>
                  <a:srgbClr val="FF0000"/>
                </a:solidFill>
              </a:rPr>
              <a:t> JOIN </a:t>
            </a:r>
            <a:r>
              <a:rPr lang="pt-BR" sz="1500" b="1" dirty="0" smtClean="0">
                <a:solidFill>
                  <a:srgbClr val="002060"/>
                </a:solidFill>
              </a:rPr>
              <a:t>COR_CORRIDA</a:t>
            </a:r>
            <a:r>
              <a:rPr lang="pt-BR" sz="1500" b="1" dirty="0" smtClean="0">
                <a:solidFill>
                  <a:srgbClr val="FF0000"/>
                </a:solidFill>
              </a:rPr>
              <a:t> ON </a:t>
            </a:r>
            <a:endParaRPr lang="pt-BR" sz="15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PTA_PISTA.PTA_NOME </a:t>
            </a:r>
            <a:r>
              <a:rPr lang="pt-BR" sz="1500" b="1" dirty="0" smtClean="0">
                <a:solidFill>
                  <a:srgbClr val="002060"/>
                </a:solidFill>
              </a:rPr>
              <a:t>= COR_CORRIDA.PTA_NOME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GROUP BY </a:t>
            </a:r>
            <a:r>
              <a:rPr lang="pt-BR" sz="1500" b="1" dirty="0" smtClean="0">
                <a:solidFill>
                  <a:srgbClr val="002060"/>
                </a:solidFill>
              </a:rPr>
              <a:t>PTA_PISTA.PTA_NOME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 smtClean="0"/>
          </a:p>
          <a:p>
            <a:pPr marL="0" indent="0">
              <a:buNone/>
            </a:pPr>
            <a:endParaRPr lang="pt-BR" sz="1500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8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2.bp.blogspot.com/-Hpk0h68oTRg/VGzdB9bz2qI/AAAAAAAAEJg/8MpqBil7K_s/s1600/goku_ssj_3_v_2_by_maffo1989-d5mr5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829" y="4001294"/>
            <a:ext cx="3955871" cy="687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>
            <a:normAutofit/>
          </a:bodyPr>
          <a:lstStyle/>
          <a:p>
            <a:r>
              <a:rPr lang="pt-BR" dirty="0" smtClean="0"/>
              <a:t>Casos 5 </a:t>
            </a:r>
            <a:r>
              <a:rPr lang="pt-BR" dirty="0"/>
              <a:t>– </a:t>
            </a:r>
            <a:r>
              <a:rPr lang="pt-BR" dirty="0" err="1" smtClean="0"/>
              <a:t>Join</a:t>
            </a:r>
            <a:r>
              <a:rPr lang="pt-BR" dirty="0" smtClean="0"/>
              <a:t>, </a:t>
            </a:r>
            <a:r>
              <a:rPr lang="pt-BR" dirty="0" err="1" smtClean="0"/>
              <a:t>Group</a:t>
            </a:r>
            <a:r>
              <a:rPr lang="pt-BR" dirty="0" smtClean="0"/>
              <a:t> e </a:t>
            </a:r>
            <a:r>
              <a:rPr lang="pt-BR" dirty="0" err="1" smtClean="0"/>
              <a:t>Order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527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300" b="1" dirty="0"/>
              <a:t>Recuperar o nome da conta que mais comprou serviços. Lembre-se que </a:t>
            </a:r>
            <a:r>
              <a:rPr lang="pt-BR" sz="1300" b="1" dirty="0" smtClean="0"/>
              <a:t>uma conta </a:t>
            </a:r>
            <a:r>
              <a:rPr lang="pt-BR" sz="1300" b="1" dirty="0"/>
              <a:t>pode realizar diversas compras e cada uma delas pode conter serviços;</a:t>
            </a:r>
            <a:endParaRPr lang="pt-BR" sz="1300" b="1" dirty="0" smtClean="0"/>
          </a:p>
          <a:p>
            <a:pPr marL="0" indent="0">
              <a:buNone/>
            </a:pPr>
            <a:r>
              <a:rPr lang="pt-BR" sz="1300" b="1" dirty="0" smtClean="0"/>
              <a:t>Neste caso vamos criar um </a:t>
            </a:r>
            <a:r>
              <a:rPr lang="pt-BR" sz="1300" b="1" dirty="0" err="1" smtClean="0"/>
              <a:t>select</a:t>
            </a:r>
            <a:r>
              <a:rPr lang="pt-BR" sz="1300" b="1" dirty="0" smtClean="0"/>
              <a:t> dentro de outro, retornando a união das tabelas compra, </a:t>
            </a:r>
            <a:r>
              <a:rPr lang="pt-BR" sz="1300" b="1" dirty="0" err="1" smtClean="0"/>
              <a:t>item_compra</a:t>
            </a:r>
            <a:r>
              <a:rPr lang="pt-BR" sz="1300" b="1" dirty="0" smtClean="0"/>
              <a:t> e serviço agrupando por conta e ordenando pela quantidade de </a:t>
            </a:r>
            <a:r>
              <a:rPr lang="pt-BR" sz="1300" b="1" dirty="0" err="1" smtClean="0"/>
              <a:t>servicos</a:t>
            </a:r>
            <a:endParaRPr lang="pt-BR" sz="1300" b="1" dirty="0"/>
          </a:p>
          <a:p>
            <a:pPr marL="0" indent="0">
              <a:buNone/>
            </a:pPr>
            <a:r>
              <a:rPr lang="pt-BR" sz="1300" b="1" dirty="0">
                <a:solidFill>
                  <a:srgbClr val="FF0000"/>
                </a:solidFill>
              </a:rPr>
              <a:t>SELECT </a:t>
            </a:r>
            <a:r>
              <a:rPr lang="pt-BR" sz="1300" b="1" dirty="0">
                <a:solidFill>
                  <a:srgbClr val="002060"/>
                </a:solidFill>
              </a:rPr>
              <a:t>*</a:t>
            </a:r>
            <a:r>
              <a:rPr lang="pt-BR" sz="1300" b="1" dirty="0">
                <a:solidFill>
                  <a:srgbClr val="FF0000"/>
                </a:solidFill>
              </a:rPr>
              <a:t> FROM</a:t>
            </a:r>
          </a:p>
          <a:p>
            <a:pPr marL="0" indent="0">
              <a:buNone/>
            </a:pPr>
            <a:r>
              <a:rPr lang="pt-BR" sz="1300" b="1" dirty="0" smtClean="0">
                <a:solidFill>
                  <a:srgbClr val="FF0000"/>
                </a:solidFill>
              </a:rPr>
              <a:t>(</a:t>
            </a:r>
            <a:endParaRPr lang="pt-BR" sz="13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300" b="1" dirty="0" smtClean="0">
                <a:solidFill>
                  <a:srgbClr val="FF0000"/>
                </a:solidFill>
              </a:rPr>
              <a:t>SELECT</a:t>
            </a:r>
            <a:endParaRPr lang="pt-BR" sz="13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300" b="1" dirty="0" smtClean="0">
                <a:solidFill>
                  <a:srgbClr val="002060"/>
                </a:solidFill>
              </a:rPr>
              <a:t>CPA_COMPRA.CTA_NOME</a:t>
            </a:r>
            <a:r>
              <a:rPr lang="pt-BR" sz="1300" b="1" dirty="0" smtClean="0">
                <a:solidFill>
                  <a:srgbClr val="FF0000"/>
                </a:solidFill>
              </a:rPr>
              <a:t>,COUNT(</a:t>
            </a:r>
            <a:r>
              <a:rPr lang="pt-BR" sz="1300" b="1" dirty="0" smtClean="0">
                <a:solidFill>
                  <a:srgbClr val="002060"/>
                </a:solidFill>
              </a:rPr>
              <a:t>CPA_COMPRA.CTA_NOME</a:t>
            </a:r>
            <a:r>
              <a:rPr lang="pt-BR" sz="1300" b="1" dirty="0">
                <a:solidFill>
                  <a:srgbClr val="FF0000"/>
                </a:solidFill>
              </a:rPr>
              <a:t>) </a:t>
            </a:r>
            <a:r>
              <a:rPr lang="pt-BR" sz="1300" b="1" dirty="0">
                <a:solidFill>
                  <a:srgbClr val="002060"/>
                </a:solidFill>
              </a:rPr>
              <a:t>QTD_SERVICOS</a:t>
            </a:r>
            <a:r>
              <a:rPr lang="pt-BR" sz="1300" b="1" dirty="0">
                <a:solidFill>
                  <a:srgbClr val="FF0000"/>
                </a:solidFill>
              </a:rPr>
              <a:t> FROM</a:t>
            </a:r>
          </a:p>
          <a:p>
            <a:pPr marL="0" indent="0">
              <a:buNone/>
            </a:pPr>
            <a:r>
              <a:rPr lang="pt-BR" sz="1300" b="1" dirty="0" smtClean="0">
                <a:solidFill>
                  <a:srgbClr val="002060"/>
                </a:solidFill>
              </a:rPr>
              <a:t>CPA_COMPRA</a:t>
            </a:r>
            <a:r>
              <a:rPr lang="pt-BR" sz="1300" b="1" dirty="0" smtClean="0">
                <a:solidFill>
                  <a:srgbClr val="FF0000"/>
                </a:solidFill>
              </a:rPr>
              <a:t> </a:t>
            </a:r>
            <a:r>
              <a:rPr lang="pt-BR" sz="1300" b="1" dirty="0">
                <a:solidFill>
                  <a:srgbClr val="FF0000"/>
                </a:solidFill>
              </a:rPr>
              <a:t>JOIN </a:t>
            </a:r>
            <a:r>
              <a:rPr lang="pt-BR" sz="1300" b="1" dirty="0">
                <a:solidFill>
                  <a:srgbClr val="002060"/>
                </a:solidFill>
              </a:rPr>
              <a:t>CIT_ITEM_COMPRA</a:t>
            </a:r>
            <a:r>
              <a:rPr lang="pt-BR" sz="1300" b="1" dirty="0">
                <a:solidFill>
                  <a:srgbClr val="FF0000"/>
                </a:solidFill>
              </a:rPr>
              <a:t> ON </a:t>
            </a:r>
            <a:r>
              <a:rPr lang="pt-BR" sz="1300" b="1" dirty="0">
                <a:solidFill>
                  <a:srgbClr val="002060"/>
                </a:solidFill>
              </a:rPr>
              <a:t>CPA_COMPRA.CPA_DATA_HORA</a:t>
            </a:r>
            <a:r>
              <a:rPr lang="pt-BR" sz="1300" b="1" dirty="0">
                <a:solidFill>
                  <a:srgbClr val="FF0000"/>
                </a:solidFill>
              </a:rPr>
              <a:t> </a:t>
            </a:r>
            <a:r>
              <a:rPr lang="pt-BR" sz="1300" b="1" dirty="0" smtClean="0">
                <a:solidFill>
                  <a:srgbClr val="FF0000"/>
                </a:solidFill>
              </a:rPr>
              <a:t>= </a:t>
            </a:r>
            <a:r>
              <a:rPr lang="pt-BR" sz="1300" b="1" dirty="0" smtClean="0">
                <a:solidFill>
                  <a:srgbClr val="002060"/>
                </a:solidFill>
              </a:rPr>
              <a:t>CIT_ITEM_COMPRA.CPA_DATA_HORA</a:t>
            </a:r>
          </a:p>
          <a:p>
            <a:pPr marL="0" indent="0">
              <a:buNone/>
            </a:pPr>
            <a:r>
              <a:rPr lang="pt-BR" sz="1300" b="1" dirty="0" smtClean="0">
                <a:solidFill>
                  <a:srgbClr val="FF0000"/>
                </a:solidFill>
              </a:rPr>
              <a:t>JOIN </a:t>
            </a:r>
            <a:r>
              <a:rPr lang="pt-BR" sz="1300" b="1" dirty="0" smtClean="0">
                <a:solidFill>
                  <a:srgbClr val="002060"/>
                </a:solidFill>
              </a:rPr>
              <a:t>SER_SERVICO</a:t>
            </a:r>
            <a:r>
              <a:rPr lang="pt-BR" sz="1300" b="1" dirty="0" smtClean="0">
                <a:solidFill>
                  <a:srgbClr val="FF0000"/>
                </a:solidFill>
              </a:rPr>
              <a:t> ON </a:t>
            </a:r>
            <a:r>
              <a:rPr lang="pt-BR" sz="1300" b="1" dirty="0" smtClean="0">
                <a:solidFill>
                  <a:srgbClr val="002060"/>
                </a:solidFill>
              </a:rPr>
              <a:t>CIT_ITEM_COMPRA.ITE_CODIGO</a:t>
            </a:r>
            <a:r>
              <a:rPr lang="pt-BR" sz="1300" b="1" dirty="0" smtClean="0">
                <a:solidFill>
                  <a:srgbClr val="FF0000"/>
                </a:solidFill>
              </a:rPr>
              <a:t> = </a:t>
            </a:r>
            <a:r>
              <a:rPr lang="pt-BR" sz="1300" b="1" dirty="0" smtClean="0">
                <a:solidFill>
                  <a:srgbClr val="002060"/>
                </a:solidFill>
              </a:rPr>
              <a:t>SER_SERVICO.ITE_CODIGO</a:t>
            </a:r>
          </a:p>
          <a:p>
            <a:pPr marL="0" indent="0">
              <a:buNone/>
            </a:pPr>
            <a:r>
              <a:rPr lang="pt-BR" sz="1300" b="1" dirty="0" smtClean="0">
                <a:solidFill>
                  <a:srgbClr val="FF0000"/>
                </a:solidFill>
              </a:rPr>
              <a:t>GROUP </a:t>
            </a:r>
            <a:r>
              <a:rPr lang="pt-BR" sz="1300" b="1" dirty="0">
                <a:solidFill>
                  <a:srgbClr val="FF0000"/>
                </a:solidFill>
              </a:rPr>
              <a:t>BY </a:t>
            </a:r>
            <a:r>
              <a:rPr lang="pt-BR" sz="1300" b="1" dirty="0">
                <a:solidFill>
                  <a:srgbClr val="002060"/>
                </a:solidFill>
              </a:rPr>
              <a:t>CPA_COMPRA.CTA_NOME</a:t>
            </a:r>
          </a:p>
          <a:p>
            <a:pPr marL="0" indent="0">
              <a:buNone/>
            </a:pPr>
            <a:r>
              <a:rPr lang="pt-BR" sz="1300" b="1" dirty="0" smtClean="0">
                <a:solidFill>
                  <a:srgbClr val="FF0000"/>
                </a:solidFill>
              </a:rPr>
              <a:t>ORDER </a:t>
            </a:r>
            <a:r>
              <a:rPr lang="pt-BR" sz="1300" b="1" dirty="0">
                <a:solidFill>
                  <a:srgbClr val="FF0000"/>
                </a:solidFill>
              </a:rPr>
              <a:t>BY </a:t>
            </a:r>
            <a:r>
              <a:rPr lang="pt-BR" sz="1300" b="1" dirty="0" smtClean="0">
                <a:solidFill>
                  <a:srgbClr val="002060"/>
                </a:solidFill>
              </a:rPr>
              <a:t>QTD_SERVICOS</a:t>
            </a:r>
            <a:endParaRPr lang="pt-BR" sz="13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300" b="1" dirty="0" smtClean="0">
                <a:solidFill>
                  <a:srgbClr val="FF0000"/>
                </a:solidFill>
              </a:rPr>
              <a:t> </a:t>
            </a:r>
            <a:r>
              <a:rPr lang="pt-BR" sz="1300" b="1" dirty="0">
                <a:solidFill>
                  <a:srgbClr val="FF0000"/>
                </a:solidFill>
              </a:rPr>
              <a:t>) </a:t>
            </a:r>
          </a:p>
          <a:p>
            <a:pPr marL="0" indent="0">
              <a:buNone/>
            </a:pPr>
            <a:r>
              <a:rPr lang="pt-BR" sz="1300" b="1" dirty="0">
                <a:solidFill>
                  <a:srgbClr val="FF0000"/>
                </a:solidFill>
              </a:rPr>
              <a:t>WHERE </a:t>
            </a:r>
            <a:r>
              <a:rPr lang="pt-BR" sz="1300" b="1" dirty="0">
                <a:solidFill>
                  <a:srgbClr val="002060"/>
                </a:solidFill>
              </a:rPr>
              <a:t>ROWNUM </a:t>
            </a:r>
            <a:r>
              <a:rPr lang="pt-BR" sz="1300" b="1" dirty="0">
                <a:solidFill>
                  <a:srgbClr val="FF0000"/>
                </a:solidFill>
              </a:rPr>
              <a:t>=</a:t>
            </a:r>
            <a:r>
              <a:rPr lang="pt-BR" sz="1300" b="1" dirty="0">
                <a:solidFill>
                  <a:srgbClr val="002060"/>
                </a:solidFill>
              </a:rPr>
              <a:t> 1</a:t>
            </a:r>
            <a:r>
              <a:rPr lang="pt-BR" sz="1300" b="1" dirty="0">
                <a:solidFill>
                  <a:srgbClr val="FF0000"/>
                </a:solidFill>
              </a:rPr>
              <a:t> ;</a:t>
            </a:r>
            <a:endParaRPr lang="pt-BR" sz="1500" b="1" dirty="0" smtClean="0"/>
          </a:p>
          <a:p>
            <a:pPr marL="0" indent="0">
              <a:buNone/>
            </a:pPr>
            <a:endParaRPr lang="pt-BR" sz="1500" b="1" dirty="0" smtClean="0"/>
          </a:p>
          <a:p>
            <a:pPr marL="0" indent="0">
              <a:buNone/>
            </a:pPr>
            <a:endParaRPr lang="pt-BR" sz="1500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7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>
            <a:normAutofit/>
          </a:bodyPr>
          <a:lstStyle/>
          <a:p>
            <a:r>
              <a:rPr lang="pt-BR" dirty="0" smtClean="0"/>
              <a:t>Casos 6 </a:t>
            </a:r>
            <a:r>
              <a:rPr lang="pt-BR" dirty="0"/>
              <a:t>– </a:t>
            </a:r>
            <a:r>
              <a:rPr lang="pt-BR" dirty="0" err="1" smtClean="0"/>
              <a:t>Join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527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300" b="1" dirty="0"/>
              <a:t>Recuperar o nome da conta e a data/hora das compras que possuem </a:t>
            </a:r>
            <a:r>
              <a:rPr lang="pt-BR" sz="1300" b="1" dirty="0" smtClean="0"/>
              <a:t>apenas veículos</a:t>
            </a:r>
            <a:endParaRPr lang="pt-BR" sz="13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300" b="1" dirty="0">
                <a:solidFill>
                  <a:srgbClr val="FF0000"/>
                </a:solidFill>
              </a:rPr>
              <a:t>SELECT </a:t>
            </a:r>
            <a:r>
              <a:rPr lang="pt-BR" sz="1300" b="1" dirty="0">
                <a:solidFill>
                  <a:srgbClr val="002060"/>
                </a:solidFill>
              </a:rPr>
              <a:t>CTA_CONTA.CTA_NOME, CIT_ITEM_COMPRA.CPA_DATA_HORA </a:t>
            </a:r>
            <a:r>
              <a:rPr lang="pt-BR" sz="1300" b="1" dirty="0">
                <a:solidFill>
                  <a:srgbClr val="FF0000"/>
                </a:solidFill>
              </a:rPr>
              <a:t>FROM</a:t>
            </a:r>
          </a:p>
          <a:p>
            <a:pPr marL="0" indent="0">
              <a:buNone/>
            </a:pPr>
            <a:r>
              <a:rPr lang="pt-BR" sz="1300" b="1" dirty="0">
                <a:solidFill>
                  <a:srgbClr val="002060"/>
                </a:solidFill>
              </a:rPr>
              <a:t>CIT_ITEM_COMPRA</a:t>
            </a:r>
            <a:r>
              <a:rPr lang="pt-BR" sz="1300" b="1" dirty="0">
                <a:solidFill>
                  <a:srgbClr val="FF0000"/>
                </a:solidFill>
              </a:rPr>
              <a:t> JOIN </a:t>
            </a:r>
            <a:r>
              <a:rPr lang="pt-BR" sz="1300" b="1" dirty="0">
                <a:solidFill>
                  <a:srgbClr val="002060"/>
                </a:solidFill>
              </a:rPr>
              <a:t>VEI_VEICULO</a:t>
            </a:r>
            <a:r>
              <a:rPr lang="pt-BR" sz="1300" b="1" dirty="0">
                <a:solidFill>
                  <a:srgbClr val="FF0000"/>
                </a:solidFill>
              </a:rPr>
              <a:t> ON </a:t>
            </a:r>
            <a:r>
              <a:rPr lang="pt-BR" sz="1300" b="1" dirty="0">
                <a:solidFill>
                  <a:srgbClr val="002060"/>
                </a:solidFill>
              </a:rPr>
              <a:t>CIT_ITEM_COMPRA.ITE_CODIGO</a:t>
            </a:r>
            <a:r>
              <a:rPr lang="pt-BR" sz="1300" b="1" dirty="0">
                <a:solidFill>
                  <a:srgbClr val="FF0000"/>
                </a:solidFill>
              </a:rPr>
              <a:t> = </a:t>
            </a:r>
            <a:r>
              <a:rPr lang="pt-BR" sz="1300" b="1" dirty="0">
                <a:solidFill>
                  <a:srgbClr val="002060"/>
                </a:solidFill>
              </a:rPr>
              <a:t>VEI_VEICULO.ITE_CODIGO</a:t>
            </a:r>
            <a:r>
              <a:rPr lang="pt-BR" sz="1300" b="1" dirty="0">
                <a:solidFill>
                  <a:srgbClr val="FF0000"/>
                </a:solidFill>
              </a:rPr>
              <a:t> JOIN</a:t>
            </a:r>
          </a:p>
          <a:p>
            <a:pPr marL="0" indent="0">
              <a:buNone/>
            </a:pPr>
            <a:r>
              <a:rPr lang="pt-BR" sz="1300" b="1" dirty="0">
                <a:solidFill>
                  <a:srgbClr val="002060"/>
                </a:solidFill>
              </a:rPr>
              <a:t>CTA_CONTA</a:t>
            </a:r>
            <a:r>
              <a:rPr lang="pt-BR" sz="1300" b="1" dirty="0">
                <a:solidFill>
                  <a:srgbClr val="FF0000"/>
                </a:solidFill>
              </a:rPr>
              <a:t> ON </a:t>
            </a:r>
            <a:r>
              <a:rPr lang="pt-BR" sz="1300" b="1" dirty="0">
                <a:solidFill>
                  <a:srgbClr val="002060"/>
                </a:solidFill>
              </a:rPr>
              <a:t>CTA_CONTA.CTA_NOME</a:t>
            </a:r>
            <a:r>
              <a:rPr lang="pt-BR" sz="1300" b="1" dirty="0">
                <a:solidFill>
                  <a:srgbClr val="FF0000"/>
                </a:solidFill>
              </a:rPr>
              <a:t> = </a:t>
            </a:r>
            <a:r>
              <a:rPr lang="pt-BR" sz="1300" b="1" dirty="0">
                <a:solidFill>
                  <a:srgbClr val="002060"/>
                </a:solidFill>
              </a:rPr>
              <a:t>CIT_ITEM_COMPRA.CTA_NOME</a:t>
            </a:r>
            <a:r>
              <a:rPr lang="pt-BR" sz="1300" b="1" dirty="0">
                <a:solidFill>
                  <a:srgbClr val="FF0000"/>
                </a:solidFill>
              </a:rPr>
              <a:t>;</a:t>
            </a:r>
            <a:endParaRPr lang="pt-BR" sz="1300" b="1" dirty="0" smtClean="0"/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10242" name="Picture 2" descr="http://vignette3.wikia.nocookie.net/p__/images/1/19/3455741-3135099525-yamch.png/revision/latest?cb=20140314171945&amp;path-prefix=protagon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03" y="2781300"/>
            <a:ext cx="3266997" cy="429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64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pbs.twimg.com/profile_images/3502229813/c150ee014dca8b2b770a3f3d8203fae9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2152649"/>
            <a:ext cx="4762500" cy="470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02014" cy="1325563"/>
          </a:xfrm>
        </p:spPr>
        <p:txBody>
          <a:bodyPr>
            <a:normAutofit/>
          </a:bodyPr>
          <a:lstStyle/>
          <a:p>
            <a:r>
              <a:rPr lang="pt-BR" dirty="0" smtClean="0"/>
              <a:t>Casos 7 </a:t>
            </a:r>
            <a:r>
              <a:rPr lang="pt-BR" dirty="0"/>
              <a:t>– </a:t>
            </a:r>
            <a:r>
              <a:rPr lang="pt-BR" dirty="0" smtClean="0"/>
              <a:t>Filtro relacionando data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527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300" b="1" dirty="0"/>
              <a:t>Recuperar o nome das contas que realizaram compras depois de fevereiro </a:t>
            </a:r>
            <a:r>
              <a:rPr lang="pt-BR" sz="1300" b="1" dirty="0" smtClean="0"/>
              <a:t>de 2016.</a:t>
            </a:r>
            <a:endParaRPr lang="pt-BR" sz="13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300" b="1" dirty="0" smtClean="0">
                <a:solidFill>
                  <a:srgbClr val="FF0000"/>
                </a:solidFill>
              </a:rPr>
              <a:t>SELECT </a:t>
            </a:r>
            <a:r>
              <a:rPr lang="pt-BR" sz="1300" b="1" dirty="0" smtClean="0">
                <a:solidFill>
                  <a:srgbClr val="002060"/>
                </a:solidFill>
              </a:rPr>
              <a:t>CTA_CONTA.CTA_NOME</a:t>
            </a:r>
          </a:p>
          <a:p>
            <a:pPr marL="0" indent="0">
              <a:buNone/>
            </a:pPr>
            <a:r>
              <a:rPr lang="pt-BR" sz="1300" b="1" dirty="0" smtClean="0">
                <a:solidFill>
                  <a:srgbClr val="FF0000"/>
                </a:solidFill>
              </a:rPr>
              <a:t>FROM </a:t>
            </a:r>
            <a:r>
              <a:rPr lang="pt-BR" sz="1300" b="1" dirty="0" smtClean="0">
                <a:solidFill>
                  <a:srgbClr val="002060"/>
                </a:solidFill>
              </a:rPr>
              <a:t>CTA_CONTA,CPA_COMPRA</a:t>
            </a:r>
          </a:p>
          <a:p>
            <a:pPr marL="0" indent="0">
              <a:buNone/>
            </a:pPr>
            <a:r>
              <a:rPr lang="pt-BR" sz="1300" b="1" dirty="0" smtClean="0">
                <a:solidFill>
                  <a:srgbClr val="FF0000"/>
                </a:solidFill>
              </a:rPr>
              <a:t>WHERE</a:t>
            </a:r>
          </a:p>
          <a:p>
            <a:pPr marL="0" indent="0">
              <a:buNone/>
            </a:pPr>
            <a:r>
              <a:rPr lang="pt-BR" sz="1300" b="1" dirty="0" smtClean="0">
                <a:solidFill>
                  <a:srgbClr val="002060"/>
                </a:solidFill>
              </a:rPr>
              <a:t>CTA_CONTA.CTA_NOME</a:t>
            </a:r>
            <a:r>
              <a:rPr lang="pt-BR" sz="1300" b="1" dirty="0" smtClean="0">
                <a:solidFill>
                  <a:srgbClr val="FF0000"/>
                </a:solidFill>
              </a:rPr>
              <a:t> = </a:t>
            </a:r>
            <a:r>
              <a:rPr lang="pt-BR" sz="1300" b="1" dirty="0" smtClean="0">
                <a:solidFill>
                  <a:srgbClr val="002060"/>
                </a:solidFill>
              </a:rPr>
              <a:t>CPA_COMPRA.CTA_NOME</a:t>
            </a:r>
            <a:r>
              <a:rPr lang="pt-BR" sz="1300" b="1" dirty="0" smtClean="0">
                <a:solidFill>
                  <a:srgbClr val="FF0000"/>
                </a:solidFill>
              </a:rPr>
              <a:t> AND</a:t>
            </a:r>
          </a:p>
          <a:p>
            <a:pPr marL="0" indent="0">
              <a:buNone/>
            </a:pPr>
            <a:r>
              <a:rPr lang="pt-BR" sz="1300" b="1" dirty="0" smtClean="0">
                <a:solidFill>
                  <a:srgbClr val="002060"/>
                </a:solidFill>
              </a:rPr>
              <a:t>CPA_COMPRA.CPA_DATA_HORA</a:t>
            </a:r>
            <a:r>
              <a:rPr lang="pt-BR" sz="1300" b="1" dirty="0" smtClean="0">
                <a:solidFill>
                  <a:srgbClr val="FF0000"/>
                </a:solidFill>
              </a:rPr>
              <a:t> &gt; TO_DATE('</a:t>
            </a:r>
            <a:r>
              <a:rPr lang="pt-BR" sz="1300" b="1" dirty="0" smtClean="0">
                <a:solidFill>
                  <a:srgbClr val="002060"/>
                </a:solidFill>
              </a:rPr>
              <a:t>01/02/2016</a:t>
            </a:r>
            <a:r>
              <a:rPr lang="pt-BR" sz="1300" b="1" dirty="0" smtClean="0">
                <a:solidFill>
                  <a:srgbClr val="FF0000"/>
                </a:solidFill>
              </a:rPr>
              <a:t>','DD/MM/YYYY');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28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Create</a:t>
            </a:r>
            <a:r>
              <a:rPr lang="pt-BR" dirty="0" smtClean="0"/>
              <a:t> </a:t>
            </a:r>
            <a:r>
              <a:rPr lang="pt-BR" dirty="0" err="1" smtClean="0"/>
              <a:t>Table</a:t>
            </a:r>
            <a:r>
              <a:rPr lang="pt-BR" dirty="0" smtClean="0"/>
              <a:t> – Criando uma tabela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CREATE TABLE </a:t>
            </a:r>
            <a:r>
              <a:rPr lang="pt-BR" sz="1500" b="1" dirty="0" smtClean="0">
                <a:solidFill>
                  <a:srgbClr val="002060"/>
                </a:solidFill>
              </a:rPr>
              <a:t>NOME</a:t>
            </a:r>
            <a:r>
              <a:rPr lang="pt-BR" sz="1500" b="1" dirty="0" smtClean="0">
                <a:solidFill>
                  <a:srgbClr val="FF0000"/>
                </a:solidFill>
              </a:rPr>
              <a:t>(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NOME</a:t>
            </a:r>
            <a:r>
              <a:rPr lang="pt-BR" sz="1500" b="1" dirty="0" smtClean="0">
                <a:solidFill>
                  <a:srgbClr val="FF0000"/>
                </a:solidFill>
              </a:rPr>
              <a:t> </a:t>
            </a:r>
            <a:r>
              <a:rPr lang="pt-BR" sz="1500" b="1" dirty="0" smtClean="0">
                <a:solidFill>
                  <a:srgbClr val="002060"/>
                </a:solidFill>
              </a:rPr>
              <a:t>TIPO</a:t>
            </a:r>
            <a:r>
              <a:rPr lang="pt-BR" sz="1500" b="1" dirty="0" smtClean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NOME TIPO </a:t>
            </a:r>
            <a:r>
              <a:rPr lang="pt-BR" sz="1500" b="1" u="sng" dirty="0" smtClean="0"/>
              <a:t>NOT NULL</a:t>
            </a:r>
            <a:r>
              <a:rPr lang="pt-BR" sz="1500" b="1" dirty="0" smtClean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NOME TIPO</a:t>
            </a:r>
            <a:r>
              <a:rPr lang="pt-BR" sz="1500" b="1" dirty="0" smtClean="0">
                <a:solidFill>
                  <a:srgbClr val="FF0000"/>
                </a:solidFill>
              </a:rPr>
              <a:t> </a:t>
            </a:r>
            <a:r>
              <a:rPr lang="pt-BR" sz="1500" b="1" u="sng" dirty="0" smtClean="0"/>
              <a:t>DEFAULT VALOR</a:t>
            </a:r>
            <a:r>
              <a:rPr lang="pt-BR" sz="1500" b="1" dirty="0" smtClean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NOME TIPO</a:t>
            </a:r>
            <a:r>
              <a:rPr lang="pt-BR" sz="1500" b="1" dirty="0" smtClean="0">
                <a:solidFill>
                  <a:srgbClr val="FF0000"/>
                </a:solidFill>
              </a:rPr>
              <a:t> </a:t>
            </a:r>
            <a:r>
              <a:rPr lang="pt-BR" sz="1500" b="1" u="sng" dirty="0" smtClean="0"/>
              <a:t>PRIMARY KEY</a:t>
            </a:r>
            <a:r>
              <a:rPr lang="pt-BR" sz="1500" b="1" dirty="0" smtClean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NOME TIPO </a:t>
            </a:r>
            <a:r>
              <a:rPr lang="pt-BR" sz="1500" b="1" u="sng" dirty="0" smtClean="0"/>
              <a:t>UNIQUE</a:t>
            </a:r>
            <a:r>
              <a:rPr lang="pt-BR" sz="1500" b="1" dirty="0" smtClean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NOME TIPO</a:t>
            </a:r>
            <a:r>
              <a:rPr lang="pt-BR" sz="1500" b="1" dirty="0" smtClean="0">
                <a:solidFill>
                  <a:srgbClr val="FF0000"/>
                </a:solidFill>
              </a:rPr>
              <a:t> </a:t>
            </a:r>
            <a:r>
              <a:rPr lang="pt-BR" sz="1500" b="1" u="sng" dirty="0" smtClean="0"/>
              <a:t>COMMENT ‘VALOR’,</a:t>
            </a:r>
          </a:p>
          <a:p>
            <a:pPr marL="0" indent="0">
              <a:buNone/>
            </a:pPr>
            <a:endParaRPr lang="pt-BR" sz="1500" b="1" u="sng" dirty="0" smtClean="0"/>
          </a:p>
          <a:p>
            <a:pPr marL="0" indent="0">
              <a:buNone/>
            </a:pPr>
            <a:r>
              <a:rPr lang="pt-BR" sz="1500" b="1" dirty="0" smtClean="0"/>
              <a:t>CONSTRAINT</a:t>
            </a:r>
            <a:r>
              <a:rPr lang="pt-BR" sz="1500" b="1" dirty="0" smtClean="0">
                <a:solidFill>
                  <a:srgbClr val="FF0000"/>
                </a:solidFill>
              </a:rPr>
              <a:t> </a:t>
            </a:r>
            <a:r>
              <a:rPr lang="pt-BR" sz="1500" b="1" dirty="0" smtClean="0">
                <a:solidFill>
                  <a:srgbClr val="002060"/>
                </a:solidFill>
              </a:rPr>
              <a:t>NOME</a:t>
            </a:r>
            <a:r>
              <a:rPr lang="pt-BR" sz="1500" b="1" dirty="0" smtClean="0">
                <a:solidFill>
                  <a:srgbClr val="FF0000"/>
                </a:solidFill>
              </a:rPr>
              <a:t> PRIMARY KEY(</a:t>
            </a:r>
            <a:r>
              <a:rPr lang="pt-BR" sz="1500" b="1" dirty="0" smtClean="0">
                <a:solidFill>
                  <a:srgbClr val="002060"/>
                </a:solidFill>
              </a:rPr>
              <a:t>COLUNA,...</a:t>
            </a:r>
            <a:r>
              <a:rPr lang="pt-BR" sz="1500" b="1" dirty="0" smtClean="0">
                <a:solidFill>
                  <a:srgbClr val="FF0000"/>
                </a:solidFill>
              </a:rPr>
              <a:t>),</a:t>
            </a:r>
          </a:p>
          <a:p>
            <a:pPr marL="0" indent="0">
              <a:buNone/>
            </a:pPr>
            <a:r>
              <a:rPr lang="pt-BR" sz="1500" b="1" dirty="0"/>
              <a:t>CONSTRAINT</a:t>
            </a:r>
            <a:r>
              <a:rPr lang="pt-BR" sz="1500" b="1" dirty="0">
                <a:solidFill>
                  <a:srgbClr val="FF0000"/>
                </a:solidFill>
              </a:rPr>
              <a:t> </a:t>
            </a:r>
            <a:r>
              <a:rPr lang="pt-BR" sz="1500" b="1" dirty="0">
                <a:solidFill>
                  <a:srgbClr val="002060"/>
                </a:solidFill>
              </a:rPr>
              <a:t>NOME</a:t>
            </a:r>
            <a:r>
              <a:rPr lang="pt-BR" sz="1500" b="1" dirty="0">
                <a:solidFill>
                  <a:srgbClr val="FF0000"/>
                </a:solidFill>
              </a:rPr>
              <a:t> </a:t>
            </a:r>
            <a:r>
              <a:rPr lang="pt-BR" sz="1500" b="1" dirty="0" smtClean="0">
                <a:solidFill>
                  <a:srgbClr val="FF0000"/>
                </a:solidFill>
              </a:rPr>
              <a:t>FOREIGN KEY(</a:t>
            </a:r>
            <a:r>
              <a:rPr lang="pt-BR" sz="1500" b="1" dirty="0" smtClean="0">
                <a:solidFill>
                  <a:srgbClr val="002060"/>
                </a:solidFill>
              </a:rPr>
              <a:t>COLUNA,...</a:t>
            </a:r>
            <a:r>
              <a:rPr lang="pt-BR" sz="1500" b="1" dirty="0" smtClean="0">
                <a:solidFill>
                  <a:srgbClr val="FF0000"/>
                </a:solidFill>
              </a:rPr>
              <a:t>) REFERENCES </a:t>
            </a:r>
            <a:r>
              <a:rPr lang="pt-BR" sz="1500" b="1" dirty="0" smtClean="0">
                <a:solidFill>
                  <a:srgbClr val="002060"/>
                </a:solidFill>
              </a:rPr>
              <a:t>TABELAREF </a:t>
            </a:r>
            <a:r>
              <a:rPr lang="pt-BR" sz="1500" b="1" dirty="0" smtClean="0">
                <a:solidFill>
                  <a:srgbClr val="FF0000"/>
                </a:solidFill>
              </a:rPr>
              <a:t>(</a:t>
            </a:r>
            <a:r>
              <a:rPr lang="pt-BR" sz="1500" b="1" dirty="0" smtClean="0">
                <a:solidFill>
                  <a:srgbClr val="002060"/>
                </a:solidFill>
              </a:rPr>
              <a:t>COLUNA REF,...</a:t>
            </a:r>
            <a:r>
              <a:rPr lang="pt-BR" sz="1500" b="1" dirty="0" smtClean="0">
                <a:solidFill>
                  <a:srgbClr val="FF0000"/>
                </a:solidFill>
              </a:rPr>
              <a:t>),</a:t>
            </a:r>
          </a:p>
          <a:p>
            <a:pPr marL="0" indent="0">
              <a:buNone/>
            </a:pPr>
            <a:r>
              <a:rPr lang="pt-BR" sz="1500" b="1" dirty="0"/>
              <a:t>CONSTRAINT</a:t>
            </a:r>
            <a:r>
              <a:rPr lang="pt-BR" sz="1500" b="1" dirty="0">
                <a:solidFill>
                  <a:srgbClr val="FF0000"/>
                </a:solidFill>
              </a:rPr>
              <a:t> </a:t>
            </a:r>
            <a:r>
              <a:rPr lang="pt-BR" sz="1500" b="1" dirty="0">
                <a:solidFill>
                  <a:srgbClr val="002060"/>
                </a:solidFill>
              </a:rPr>
              <a:t>NOME</a:t>
            </a:r>
            <a:r>
              <a:rPr lang="pt-BR" sz="1500" b="1" dirty="0">
                <a:solidFill>
                  <a:srgbClr val="FF0000"/>
                </a:solidFill>
              </a:rPr>
              <a:t> </a:t>
            </a:r>
            <a:r>
              <a:rPr lang="pt-BR" sz="1500" b="1" dirty="0" smtClean="0">
                <a:solidFill>
                  <a:srgbClr val="FF0000"/>
                </a:solidFill>
              </a:rPr>
              <a:t>UNIQUE </a:t>
            </a:r>
            <a:r>
              <a:rPr lang="pt-BR" sz="1500" b="1" dirty="0">
                <a:solidFill>
                  <a:srgbClr val="FF0000"/>
                </a:solidFill>
              </a:rPr>
              <a:t>(</a:t>
            </a:r>
            <a:r>
              <a:rPr lang="pt-BR" sz="1500" b="1" dirty="0">
                <a:solidFill>
                  <a:srgbClr val="002060"/>
                </a:solidFill>
              </a:rPr>
              <a:t>COLUNA</a:t>
            </a:r>
            <a:r>
              <a:rPr lang="pt-BR" sz="1500" b="1" dirty="0" smtClean="0">
                <a:solidFill>
                  <a:srgbClr val="002060"/>
                </a:solidFill>
              </a:rPr>
              <a:t>,...</a:t>
            </a:r>
            <a:r>
              <a:rPr lang="pt-BR" sz="1500" b="1" dirty="0" smtClean="0">
                <a:solidFill>
                  <a:srgbClr val="FF0000"/>
                </a:solidFill>
              </a:rPr>
              <a:t>));</a:t>
            </a:r>
          </a:p>
          <a:p>
            <a:pPr marL="0" indent="0">
              <a:buNone/>
            </a:pPr>
            <a:endParaRPr lang="pt-BR" sz="1600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pt-BR" sz="1800" b="1" dirty="0" smtClean="0">
              <a:solidFill>
                <a:srgbClr val="00206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CREATE TABLE </a:t>
            </a:r>
            <a:r>
              <a:rPr lang="pt-BR" sz="1500" b="1" dirty="0" smtClean="0">
                <a:solidFill>
                  <a:srgbClr val="002060"/>
                </a:solidFill>
              </a:rPr>
              <a:t>USU_USUARIO</a:t>
            </a:r>
            <a:r>
              <a:rPr lang="pt-BR" sz="1500" b="1" dirty="0" smtClean="0">
                <a:solidFill>
                  <a:srgbClr val="FF0000"/>
                </a:solidFill>
              </a:rPr>
              <a:t>(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002060"/>
                </a:solidFill>
              </a:rPr>
              <a:t>NOME</a:t>
            </a:r>
            <a:r>
              <a:rPr lang="pt-BR" sz="1500" b="1" dirty="0">
                <a:solidFill>
                  <a:srgbClr val="FF0000"/>
                </a:solidFill>
              </a:rPr>
              <a:t> </a:t>
            </a:r>
            <a:r>
              <a:rPr lang="pt-BR" sz="1500" b="1" dirty="0" smtClean="0">
                <a:solidFill>
                  <a:srgbClr val="002060"/>
                </a:solidFill>
              </a:rPr>
              <a:t>VARCHAR2(50)</a:t>
            </a:r>
            <a:r>
              <a:rPr lang="pt-BR" sz="1500" b="1" dirty="0" smtClean="0">
                <a:solidFill>
                  <a:srgbClr val="FF0000"/>
                </a:solidFill>
              </a:rPr>
              <a:t>,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DATA_NASCIMENTO DATE </a:t>
            </a:r>
            <a:r>
              <a:rPr lang="pt-BR" sz="1500" b="1" u="sng" dirty="0"/>
              <a:t>NOT NULL</a:t>
            </a:r>
            <a:r>
              <a:rPr lang="pt-BR" sz="1500" b="1" dirty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PESSOA VARCHAR2(1)</a:t>
            </a:r>
            <a:r>
              <a:rPr lang="pt-BR" sz="1500" b="1" dirty="0" smtClean="0">
                <a:solidFill>
                  <a:srgbClr val="FF0000"/>
                </a:solidFill>
              </a:rPr>
              <a:t> </a:t>
            </a:r>
            <a:r>
              <a:rPr lang="pt-BR" sz="1500" b="1" u="sng" dirty="0" smtClean="0"/>
              <a:t>‘F’</a:t>
            </a:r>
            <a:r>
              <a:rPr lang="pt-BR" sz="1500" b="1" dirty="0" smtClean="0">
                <a:solidFill>
                  <a:srgbClr val="FF0000"/>
                </a:solidFill>
              </a:rPr>
              <a:t>,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ID NUMBER(10)</a:t>
            </a:r>
            <a:r>
              <a:rPr lang="pt-BR" sz="1500" b="1" dirty="0" smtClean="0">
                <a:solidFill>
                  <a:srgbClr val="FF0000"/>
                </a:solidFill>
              </a:rPr>
              <a:t> </a:t>
            </a:r>
            <a:r>
              <a:rPr lang="pt-BR" sz="1500" b="1" u="sng" dirty="0"/>
              <a:t>PRIMARY KEY</a:t>
            </a:r>
            <a:r>
              <a:rPr lang="pt-BR" sz="1500" b="1" dirty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ID_CONTATO NUMBER(10) </a:t>
            </a:r>
            <a:r>
              <a:rPr lang="pt-BR" sz="1500" b="1" u="sng" dirty="0"/>
              <a:t>UNIQUE</a:t>
            </a:r>
            <a:r>
              <a:rPr lang="pt-BR" sz="1500" b="1" dirty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FATORX VARCHAR2(1)</a:t>
            </a:r>
            <a:r>
              <a:rPr lang="pt-BR" sz="1500" b="1" dirty="0" smtClean="0">
                <a:solidFill>
                  <a:srgbClr val="FF0000"/>
                </a:solidFill>
              </a:rPr>
              <a:t> </a:t>
            </a:r>
            <a:r>
              <a:rPr lang="pt-BR" sz="1500" b="1" u="sng" dirty="0"/>
              <a:t>COMMENT </a:t>
            </a:r>
            <a:r>
              <a:rPr lang="pt-BR" sz="1500" b="1" u="sng" dirty="0" smtClean="0"/>
              <a:t>‘FATOR DE CURA’,</a:t>
            </a:r>
            <a:endParaRPr lang="pt-BR" sz="1500" b="1" u="sng" dirty="0"/>
          </a:p>
          <a:p>
            <a:pPr marL="0" indent="0">
              <a:buNone/>
            </a:pPr>
            <a:r>
              <a:rPr lang="pt-BR" sz="1500" b="1" dirty="0"/>
              <a:t>CONSTRAINT</a:t>
            </a:r>
            <a:r>
              <a:rPr lang="pt-BR" sz="1500" b="1" dirty="0">
                <a:solidFill>
                  <a:srgbClr val="FF0000"/>
                </a:solidFill>
              </a:rPr>
              <a:t> </a:t>
            </a:r>
            <a:r>
              <a:rPr lang="pt-BR" sz="1500" b="1" dirty="0" smtClean="0">
                <a:solidFill>
                  <a:srgbClr val="002060"/>
                </a:solidFill>
              </a:rPr>
              <a:t>USU_PK</a:t>
            </a:r>
            <a:r>
              <a:rPr lang="pt-BR" sz="1500" b="1" dirty="0" smtClean="0">
                <a:solidFill>
                  <a:srgbClr val="FF0000"/>
                </a:solidFill>
              </a:rPr>
              <a:t> </a:t>
            </a:r>
            <a:r>
              <a:rPr lang="pt-BR" sz="1500" b="1" dirty="0">
                <a:solidFill>
                  <a:srgbClr val="FF0000"/>
                </a:solidFill>
              </a:rPr>
              <a:t>PRIMARY </a:t>
            </a:r>
            <a:r>
              <a:rPr lang="pt-BR" sz="1500" b="1" dirty="0" smtClean="0">
                <a:solidFill>
                  <a:srgbClr val="FF0000"/>
                </a:solidFill>
              </a:rPr>
              <a:t>KEY(</a:t>
            </a:r>
            <a:r>
              <a:rPr lang="pt-BR" sz="1500" b="1" dirty="0" smtClean="0">
                <a:solidFill>
                  <a:srgbClr val="002060"/>
                </a:solidFill>
              </a:rPr>
              <a:t>ID</a:t>
            </a:r>
            <a:r>
              <a:rPr lang="pt-BR" sz="1500" b="1" dirty="0" smtClean="0">
                <a:solidFill>
                  <a:srgbClr val="FF0000"/>
                </a:solidFill>
              </a:rPr>
              <a:t>),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/>
              <a:t>CONSTRAINT</a:t>
            </a:r>
            <a:r>
              <a:rPr lang="pt-BR" sz="1500" b="1" dirty="0">
                <a:solidFill>
                  <a:srgbClr val="FF0000"/>
                </a:solidFill>
              </a:rPr>
              <a:t> </a:t>
            </a:r>
            <a:r>
              <a:rPr lang="pt-BR" sz="1500" b="1" dirty="0" smtClean="0">
                <a:solidFill>
                  <a:srgbClr val="002060"/>
                </a:solidFill>
              </a:rPr>
              <a:t>USU_CON_FK</a:t>
            </a:r>
            <a:r>
              <a:rPr lang="pt-BR" sz="1500" b="1" dirty="0" smtClean="0">
                <a:solidFill>
                  <a:srgbClr val="FF0000"/>
                </a:solidFill>
              </a:rPr>
              <a:t> FOREIGN KEY(</a:t>
            </a:r>
            <a:r>
              <a:rPr lang="pt-BR" sz="1500" b="1" dirty="0" smtClean="0">
                <a:solidFill>
                  <a:srgbClr val="002060"/>
                </a:solidFill>
              </a:rPr>
              <a:t>ID_CONTATO</a:t>
            </a:r>
            <a:r>
              <a:rPr lang="pt-BR" sz="1500" b="1" dirty="0" smtClean="0">
                <a:solidFill>
                  <a:srgbClr val="FF0000"/>
                </a:solidFill>
              </a:rPr>
              <a:t>) </a:t>
            </a:r>
            <a:r>
              <a:rPr lang="pt-BR" sz="1500" b="1" dirty="0">
                <a:solidFill>
                  <a:srgbClr val="FF0000"/>
                </a:solidFill>
              </a:rPr>
              <a:t>REFERENCES </a:t>
            </a:r>
            <a:r>
              <a:rPr lang="pt-BR" sz="1500" b="1" dirty="0" smtClean="0">
                <a:solidFill>
                  <a:srgbClr val="002060"/>
                </a:solidFill>
              </a:rPr>
              <a:t>CON_CONTATO </a:t>
            </a:r>
            <a:r>
              <a:rPr lang="pt-BR" sz="1500" b="1" dirty="0" smtClean="0">
                <a:solidFill>
                  <a:srgbClr val="FF0000"/>
                </a:solidFill>
              </a:rPr>
              <a:t>(</a:t>
            </a:r>
            <a:r>
              <a:rPr lang="pt-BR" sz="1500" b="1" dirty="0" smtClean="0">
                <a:solidFill>
                  <a:srgbClr val="002060"/>
                </a:solidFill>
              </a:rPr>
              <a:t>USU_ID</a:t>
            </a:r>
            <a:r>
              <a:rPr lang="pt-BR" sz="1500" b="1" dirty="0" smtClean="0">
                <a:solidFill>
                  <a:srgbClr val="FF0000"/>
                </a:solidFill>
              </a:rPr>
              <a:t>),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/>
              <a:t>CONSTRAINT</a:t>
            </a:r>
            <a:r>
              <a:rPr lang="pt-BR" sz="1500" b="1" dirty="0">
                <a:solidFill>
                  <a:srgbClr val="FF0000"/>
                </a:solidFill>
              </a:rPr>
              <a:t> </a:t>
            </a:r>
            <a:r>
              <a:rPr lang="pt-BR" sz="1500" b="1" dirty="0" smtClean="0">
                <a:solidFill>
                  <a:srgbClr val="002060"/>
                </a:solidFill>
              </a:rPr>
              <a:t>USU_ID_CONTATO_UK</a:t>
            </a:r>
            <a:r>
              <a:rPr lang="pt-BR" sz="1500" b="1" dirty="0" smtClean="0">
                <a:solidFill>
                  <a:srgbClr val="FF0000"/>
                </a:solidFill>
              </a:rPr>
              <a:t> </a:t>
            </a:r>
            <a:r>
              <a:rPr lang="pt-BR" sz="1500" b="1" dirty="0">
                <a:solidFill>
                  <a:srgbClr val="FF0000"/>
                </a:solidFill>
              </a:rPr>
              <a:t>UNIQUE </a:t>
            </a:r>
            <a:r>
              <a:rPr lang="pt-BR" sz="1500" b="1" dirty="0" smtClean="0">
                <a:solidFill>
                  <a:srgbClr val="FF0000"/>
                </a:solidFill>
              </a:rPr>
              <a:t>(</a:t>
            </a:r>
            <a:r>
              <a:rPr lang="pt-BR" sz="1500" b="1" dirty="0" smtClean="0">
                <a:solidFill>
                  <a:srgbClr val="002060"/>
                </a:solidFill>
              </a:rPr>
              <a:t>ID_CONTATO</a:t>
            </a:r>
            <a:r>
              <a:rPr lang="pt-BR" sz="1500" b="1" dirty="0" smtClean="0">
                <a:solidFill>
                  <a:srgbClr val="FF0000"/>
                </a:solidFill>
              </a:rPr>
              <a:t>));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810" y="2047741"/>
            <a:ext cx="1516682" cy="14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6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Sequence</a:t>
            </a:r>
            <a:r>
              <a:rPr lang="pt-BR" dirty="0" smtClean="0"/>
              <a:t> – Auto incremento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CREATE SEQUENCE </a:t>
            </a:r>
            <a:r>
              <a:rPr lang="pt-BR" sz="1500" b="1" dirty="0" smtClean="0">
                <a:solidFill>
                  <a:srgbClr val="002060"/>
                </a:solidFill>
              </a:rPr>
              <a:t>NOMESEQUENCE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  <a:endParaRPr lang="pt-BR" sz="1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800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800" b="1" dirty="0" smtClean="0">
                <a:solidFill>
                  <a:srgbClr val="FF0000"/>
                </a:solidFill>
              </a:rPr>
              <a:t>INSERT</a:t>
            </a:r>
          </a:p>
          <a:p>
            <a:pPr marL="0" indent="0">
              <a:buNone/>
            </a:pPr>
            <a:r>
              <a:rPr lang="pt-BR" sz="1800" b="1" dirty="0" smtClean="0"/>
              <a:t>...</a:t>
            </a:r>
          </a:p>
          <a:p>
            <a:pPr marL="0" indent="0">
              <a:buNone/>
            </a:pPr>
            <a:r>
              <a:rPr lang="pt-BR" sz="1800" b="1" dirty="0" smtClean="0">
                <a:solidFill>
                  <a:srgbClr val="002060"/>
                </a:solidFill>
              </a:rPr>
              <a:t>NOMESEQUENCE</a:t>
            </a:r>
            <a:r>
              <a:rPr lang="pt-BR" sz="1800" b="1" dirty="0" smtClean="0">
                <a:solidFill>
                  <a:srgbClr val="FF0000"/>
                </a:solidFill>
              </a:rPr>
              <a:t>.NEXTVAL</a:t>
            </a:r>
          </a:p>
          <a:p>
            <a:pPr marL="0" indent="0">
              <a:buNone/>
            </a:pPr>
            <a:r>
              <a:rPr lang="pt-BR" sz="1800" b="1" dirty="0" smtClean="0"/>
              <a:t>...</a:t>
            </a:r>
          </a:p>
          <a:p>
            <a:pPr marL="0" indent="0">
              <a:buNone/>
            </a:pPr>
            <a:endParaRPr lang="pt-BR" sz="18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800" b="1" dirty="0" smtClean="0">
                <a:solidFill>
                  <a:srgbClr val="FF0000"/>
                </a:solidFill>
              </a:rPr>
              <a:t>INSERT</a:t>
            </a:r>
          </a:p>
          <a:p>
            <a:pPr marL="0" indent="0">
              <a:buNone/>
            </a:pPr>
            <a:r>
              <a:rPr lang="pt-BR" sz="1800" b="1" dirty="0" smtClean="0"/>
              <a:t>...</a:t>
            </a:r>
          </a:p>
          <a:p>
            <a:pPr marL="0" indent="0">
              <a:buNone/>
            </a:pPr>
            <a:r>
              <a:rPr lang="pt-BR" sz="1800" b="1" dirty="0" smtClean="0">
                <a:solidFill>
                  <a:srgbClr val="002060"/>
                </a:solidFill>
              </a:rPr>
              <a:t>NOMESEQUENCE</a:t>
            </a:r>
            <a:r>
              <a:rPr lang="pt-BR" sz="1800" b="1" dirty="0" smtClean="0">
                <a:solidFill>
                  <a:srgbClr val="FF0000"/>
                </a:solidFill>
              </a:rPr>
              <a:t>.CURRVAL</a:t>
            </a:r>
          </a:p>
          <a:p>
            <a:pPr marL="0" indent="0">
              <a:buNone/>
            </a:pPr>
            <a:r>
              <a:rPr lang="pt-BR" sz="1800" b="1" dirty="0" smtClean="0"/>
              <a:t>...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CREATE SEQUENCE </a:t>
            </a:r>
            <a:r>
              <a:rPr lang="pt-BR" sz="1500" b="1" dirty="0" smtClean="0">
                <a:solidFill>
                  <a:srgbClr val="002060"/>
                </a:solidFill>
              </a:rPr>
              <a:t>SEQ_USU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  <a:endParaRPr lang="pt-BR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dirty="0" smtClean="0"/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INSERT INTO </a:t>
            </a:r>
            <a:r>
              <a:rPr lang="pt-BR" sz="1500" b="1" dirty="0">
                <a:solidFill>
                  <a:srgbClr val="002060"/>
                </a:solidFill>
              </a:rPr>
              <a:t>USU_USUARIO</a:t>
            </a:r>
            <a:r>
              <a:rPr lang="pt-BR" sz="1500" b="1" dirty="0">
                <a:solidFill>
                  <a:srgbClr val="FF0000"/>
                </a:solidFill>
              </a:rPr>
              <a:t>(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ID</a:t>
            </a:r>
            <a:r>
              <a:rPr lang="pt-BR" sz="1500" b="1" dirty="0" smtClean="0">
                <a:solidFill>
                  <a:srgbClr val="FF0000"/>
                </a:solidFill>
              </a:rPr>
              <a:t>) </a:t>
            </a:r>
            <a:r>
              <a:rPr lang="pt-BR" sz="1500" b="1" dirty="0">
                <a:solidFill>
                  <a:srgbClr val="FF0000"/>
                </a:solidFill>
              </a:rPr>
              <a:t>VALUES(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002060"/>
                </a:solidFill>
              </a:rPr>
              <a:t>SEQ_USU.NEXTVAL</a:t>
            </a:r>
            <a:r>
              <a:rPr lang="pt-BR" sz="1500" b="1" dirty="0" smtClean="0">
                <a:solidFill>
                  <a:srgbClr val="002060"/>
                </a:solidFill>
              </a:rPr>
              <a:t>,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);</a:t>
            </a: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INSERT INTO </a:t>
            </a:r>
            <a:r>
              <a:rPr lang="pt-BR" sz="1500" b="1" dirty="0" smtClean="0">
                <a:solidFill>
                  <a:srgbClr val="002060"/>
                </a:solidFill>
              </a:rPr>
              <a:t>COM_CONTATO</a:t>
            </a:r>
            <a:r>
              <a:rPr lang="pt-BR" sz="1500" b="1" dirty="0" smtClean="0">
                <a:solidFill>
                  <a:srgbClr val="FF0000"/>
                </a:solidFill>
              </a:rPr>
              <a:t>(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ID_USU</a:t>
            </a:r>
            <a:r>
              <a:rPr lang="pt-BR" sz="1500" b="1" dirty="0" smtClean="0">
                <a:solidFill>
                  <a:srgbClr val="FF0000"/>
                </a:solidFill>
              </a:rPr>
              <a:t>) </a:t>
            </a:r>
            <a:r>
              <a:rPr lang="pt-BR" sz="1500" b="1" dirty="0">
                <a:solidFill>
                  <a:srgbClr val="FF0000"/>
                </a:solidFill>
              </a:rPr>
              <a:t>VALUES(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SEQ_USU.CURRVAL,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);</a:t>
            </a:r>
          </a:p>
          <a:p>
            <a:pPr marL="0" indent="0">
              <a:buNone/>
            </a:pPr>
            <a:endParaRPr lang="pt-BR" sz="1500" dirty="0" smtClean="0"/>
          </a:p>
          <a:p>
            <a:pPr marL="0" indent="0">
              <a:buNone/>
            </a:pPr>
            <a:endParaRPr lang="pt-BR" sz="15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http://www.execusource.com/wp-content/uploads/2014/01/accouta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550" y="3953814"/>
            <a:ext cx="2649205" cy="176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89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Drop</a:t>
            </a:r>
            <a:r>
              <a:rPr lang="pt-BR" dirty="0" smtClean="0"/>
              <a:t> – Excluindo tudo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DROP TABLE </a:t>
            </a:r>
            <a:r>
              <a:rPr lang="pt-BR" sz="1500" b="1" dirty="0" smtClean="0">
                <a:solidFill>
                  <a:srgbClr val="002060"/>
                </a:solidFill>
              </a:rPr>
              <a:t>NOME TABELA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  <a:endParaRPr lang="pt-BR" sz="1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800" b="1" dirty="0" smtClean="0">
              <a:solidFill>
                <a:srgbClr val="00206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DROP TABLE </a:t>
            </a:r>
            <a:r>
              <a:rPr lang="pt-BR" sz="1500" b="1" dirty="0" smtClean="0">
                <a:solidFill>
                  <a:srgbClr val="002060"/>
                </a:solidFill>
              </a:rPr>
              <a:t>USU_USUARIO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  <a:endParaRPr lang="pt-BR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2050" name="Picture 2" descr="http://www.comboinfinito.com.br/principal/wp-content/uploads/2016/05/x-men-apocalipse-criti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560" y="2379883"/>
            <a:ext cx="6142195" cy="345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6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Alter</a:t>
            </a:r>
            <a:r>
              <a:rPr lang="pt-BR" dirty="0" smtClean="0"/>
              <a:t> – Alterando sua tabela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ALTER TABLE </a:t>
            </a:r>
            <a:r>
              <a:rPr lang="pt-BR" sz="1500" b="1" dirty="0" smtClean="0">
                <a:solidFill>
                  <a:srgbClr val="002060"/>
                </a:solidFill>
              </a:rPr>
              <a:t>NOME TABELA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ADD </a:t>
            </a:r>
            <a:r>
              <a:rPr lang="pt-BR" sz="1500" b="1" dirty="0" smtClean="0">
                <a:solidFill>
                  <a:srgbClr val="002060"/>
                </a:solidFill>
              </a:rPr>
              <a:t>COLUNA CONSTRAINT TIPO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ALTER TABLE </a:t>
            </a:r>
            <a:r>
              <a:rPr lang="pt-BR" sz="1500" b="1" dirty="0">
                <a:solidFill>
                  <a:srgbClr val="002060"/>
                </a:solidFill>
              </a:rPr>
              <a:t>NOME TABELA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DROP </a:t>
            </a:r>
            <a:r>
              <a:rPr lang="pt-BR" sz="1500" b="1" dirty="0">
                <a:solidFill>
                  <a:srgbClr val="002060"/>
                </a:solidFill>
              </a:rPr>
              <a:t>COLUNA </a:t>
            </a:r>
            <a:r>
              <a:rPr lang="pt-BR" sz="1500" b="1" dirty="0" smtClean="0">
                <a:solidFill>
                  <a:srgbClr val="002060"/>
                </a:solidFill>
              </a:rPr>
              <a:t>CONSTRAINT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ALTER TABLE </a:t>
            </a:r>
            <a:r>
              <a:rPr lang="pt-BR" sz="1500" b="1" dirty="0">
                <a:solidFill>
                  <a:srgbClr val="002060"/>
                </a:solidFill>
              </a:rPr>
              <a:t>NOME TABELA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MODIFY (</a:t>
            </a:r>
            <a:r>
              <a:rPr lang="pt-BR" sz="1500" b="1" dirty="0" smtClean="0">
                <a:solidFill>
                  <a:srgbClr val="002060"/>
                </a:solidFill>
              </a:rPr>
              <a:t>COLUNA NOVO TIPO</a:t>
            </a:r>
            <a:r>
              <a:rPr lang="pt-BR" sz="1500" b="1" dirty="0" smtClean="0">
                <a:solidFill>
                  <a:srgbClr val="FF0000"/>
                </a:solidFill>
              </a:rPr>
              <a:t>)</a:t>
            </a:r>
            <a:r>
              <a:rPr lang="pt-BR" sz="1500" b="1" dirty="0" smtClean="0">
                <a:solidFill>
                  <a:srgbClr val="002060"/>
                </a:solidFill>
              </a:rPr>
              <a:t> 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ALTER TABLE </a:t>
            </a:r>
            <a:r>
              <a:rPr lang="pt-BR" sz="1500" b="1" dirty="0">
                <a:solidFill>
                  <a:srgbClr val="002060"/>
                </a:solidFill>
              </a:rPr>
              <a:t>NOME TABELA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RENAME COLUMN </a:t>
            </a:r>
            <a:r>
              <a:rPr lang="pt-BR" sz="1500" b="1" dirty="0" smtClean="0">
                <a:solidFill>
                  <a:srgbClr val="002060"/>
                </a:solidFill>
              </a:rPr>
              <a:t>COLUNA </a:t>
            </a:r>
            <a:r>
              <a:rPr lang="pt-BR" sz="1500" b="1" dirty="0" smtClean="0">
                <a:solidFill>
                  <a:srgbClr val="FF0000"/>
                </a:solidFill>
              </a:rPr>
              <a:t>TO</a:t>
            </a:r>
            <a:r>
              <a:rPr lang="pt-BR" sz="1500" b="1" dirty="0" smtClean="0">
                <a:solidFill>
                  <a:srgbClr val="002060"/>
                </a:solidFill>
              </a:rPr>
              <a:t> NOVO NOME </a:t>
            </a:r>
            <a:r>
              <a:rPr lang="pt-BR" sz="1500" b="1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800" b="1" dirty="0" smtClean="0">
              <a:solidFill>
                <a:srgbClr val="00206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ALTER TABLE </a:t>
            </a:r>
            <a:r>
              <a:rPr lang="pt-BR" sz="1500" b="1" dirty="0" smtClean="0">
                <a:solidFill>
                  <a:srgbClr val="002060"/>
                </a:solidFill>
              </a:rPr>
              <a:t>USU_USUARIO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ADD </a:t>
            </a:r>
            <a:r>
              <a:rPr lang="pt-BR" sz="1500" b="1" dirty="0" smtClean="0">
                <a:solidFill>
                  <a:srgbClr val="002060"/>
                </a:solidFill>
              </a:rPr>
              <a:t>CEP NUMBER(8)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ALTER TABLE </a:t>
            </a:r>
            <a:r>
              <a:rPr lang="pt-BR" sz="1500" b="1" dirty="0" smtClean="0">
                <a:solidFill>
                  <a:srgbClr val="002060"/>
                </a:solidFill>
              </a:rPr>
              <a:t>USU_USUARIO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DROP </a:t>
            </a:r>
            <a:r>
              <a:rPr lang="pt-BR" sz="1500" b="1" dirty="0" smtClean="0">
                <a:solidFill>
                  <a:srgbClr val="002060"/>
                </a:solidFill>
              </a:rPr>
              <a:t>USU_PK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ALTER TABLE </a:t>
            </a:r>
            <a:r>
              <a:rPr lang="pt-BR" sz="1500" b="1" dirty="0" smtClean="0">
                <a:solidFill>
                  <a:srgbClr val="002060"/>
                </a:solidFill>
              </a:rPr>
              <a:t>USU_USUARIO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MODIFY </a:t>
            </a:r>
            <a:r>
              <a:rPr lang="pt-BR" sz="1500" b="1" dirty="0" smtClean="0">
                <a:solidFill>
                  <a:srgbClr val="FF0000"/>
                </a:solidFill>
              </a:rPr>
              <a:t>(</a:t>
            </a:r>
            <a:r>
              <a:rPr lang="pt-BR" sz="1500" b="1" dirty="0" smtClean="0">
                <a:solidFill>
                  <a:srgbClr val="002060"/>
                </a:solidFill>
              </a:rPr>
              <a:t>NOME VARCHAR2(100)</a:t>
            </a:r>
            <a:r>
              <a:rPr lang="pt-BR" sz="1500" b="1" dirty="0" smtClean="0">
                <a:solidFill>
                  <a:srgbClr val="FF0000"/>
                </a:solidFill>
              </a:rPr>
              <a:t>)</a:t>
            </a:r>
            <a:r>
              <a:rPr lang="pt-BR" sz="1500" b="1" dirty="0" smtClean="0">
                <a:solidFill>
                  <a:srgbClr val="002060"/>
                </a:solidFill>
              </a:rPr>
              <a:t> </a:t>
            </a:r>
            <a:r>
              <a:rPr lang="pt-BR" sz="1500" b="1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ALTER TABLE </a:t>
            </a:r>
            <a:r>
              <a:rPr lang="pt-BR" sz="1500" b="1" dirty="0" smtClean="0">
                <a:solidFill>
                  <a:srgbClr val="002060"/>
                </a:solidFill>
              </a:rPr>
              <a:t>USU_USUARIO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RENAME COLUMN </a:t>
            </a:r>
            <a:r>
              <a:rPr lang="pt-BR" sz="1500" b="1" dirty="0" smtClean="0">
                <a:solidFill>
                  <a:srgbClr val="002060"/>
                </a:solidFill>
              </a:rPr>
              <a:t>NOME </a:t>
            </a:r>
            <a:r>
              <a:rPr lang="pt-BR" sz="1500" b="1" dirty="0">
                <a:solidFill>
                  <a:srgbClr val="FF0000"/>
                </a:solidFill>
              </a:rPr>
              <a:t>TO</a:t>
            </a:r>
            <a:r>
              <a:rPr lang="pt-BR" sz="1500" b="1" dirty="0">
                <a:solidFill>
                  <a:srgbClr val="002060"/>
                </a:solidFill>
              </a:rPr>
              <a:t> </a:t>
            </a:r>
            <a:r>
              <a:rPr lang="pt-BR" sz="1500" b="1" dirty="0" smtClean="0">
                <a:solidFill>
                  <a:srgbClr val="002060"/>
                </a:solidFill>
              </a:rPr>
              <a:t>FANTASIA</a:t>
            </a:r>
            <a:r>
              <a:rPr lang="pt-BR" sz="1500" b="1" dirty="0" smtClean="0">
                <a:solidFill>
                  <a:srgbClr val="FF0000"/>
                </a:solidFill>
              </a:rPr>
              <a:t>;</a:t>
            </a:r>
            <a:endParaRPr lang="pt-BR" sz="1500" b="1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3076" name="Picture 4" descr="http://images.gofreedownload.net/edit-281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358" y="2215166"/>
            <a:ext cx="2290606" cy="229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3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78532" cy="1325563"/>
          </a:xfrm>
        </p:spPr>
        <p:txBody>
          <a:bodyPr/>
          <a:lstStyle/>
          <a:p>
            <a:r>
              <a:rPr lang="pt-BR" dirty="0" smtClean="0"/>
              <a:t>DML – Data </a:t>
            </a:r>
            <a:r>
              <a:rPr lang="pt-BR" dirty="0" err="1" smtClean="0"/>
              <a:t>Manipulation</a:t>
            </a:r>
            <a:r>
              <a:rPr lang="pt-BR" dirty="0" smtClean="0"/>
              <a:t> </a:t>
            </a:r>
            <a:r>
              <a:rPr lang="pt-BR" dirty="0" err="1" smtClean="0"/>
              <a:t>Language</a:t>
            </a:r>
            <a:endParaRPr lang="pt-BR" dirty="0"/>
          </a:p>
        </p:txBody>
      </p:sp>
      <p:pic>
        <p:nvPicPr>
          <p:cNvPr id="4098" name="Picture 2" descr="http://mlb-s2-p.mlstatic.com/conjunto-de-dados-rpg-chessex-protetor-de-acrilico-14194-MLB233590823_8045-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113" y="1690688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44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Insert</a:t>
            </a:r>
            <a:r>
              <a:rPr lang="pt-BR" dirty="0" smtClean="0"/>
              <a:t> – Inserindo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62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 smtClean="0">
                <a:solidFill>
                  <a:srgbClr val="FF0000"/>
                </a:solidFill>
              </a:rPr>
              <a:t>INSERT INTO </a:t>
            </a:r>
            <a:r>
              <a:rPr lang="pt-BR" sz="1500" b="1" dirty="0" smtClean="0">
                <a:solidFill>
                  <a:srgbClr val="002060"/>
                </a:solidFill>
              </a:rPr>
              <a:t>NOME TABELA</a:t>
            </a:r>
            <a:r>
              <a:rPr lang="pt-BR" sz="1500" b="1" dirty="0" smtClean="0">
                <a:solidFill>
                  <a:srgbClr val="FF0000"/>
                </a:solidFill>
              </a:rPr>
              <a:t>(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COLUNA1,COLUNA2,COLUNA3,...</a:t>
            </a:r>
            <a:r>
              <a:rPr lang="pt-BR" sz="1500" b="1" dirty="0" smtClean="0">
                <a:solidFill>
                  <a:srgbClr val="FF0000"/>
                </a:solidFill>
              </a:rPr>
              <a:t>) VALUES(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VALOR1,VALOR2,VALOR3,...</a:t>
            </a:r>
            <a:r>
              <a:rPr lang="pt-BR" sz="1500" b="1" dirty="0" smtClean="0">
                <a:solidFill>
                  <a:srgbClr val="FF0000"/>
                </a:solidFill>
              </a:rPr>
              <a:t>);</a:t>
            </a:r>
            <a:endParaRPr lang="pt-BR" sz="1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sz="1800" b="1" dirty="0" smtClean="0">
              <a:solidFill>
                <a:srgbClr val="002060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43224" y="1825625"/>
            <a:ext cx="52105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500" b="1" dirty="0">
                <a:solidFill>
                  <a:srgbClr val="FF0000"/>
                </a:solidFill>
              </a:rPr>
              <a:t>INSERT INTO </a:t>
            </a:r>
            <a:r>
              <a:rPr lang="pt-BR" sz="1500" b="1" dirty="0" smtClean="0">
                <a:solidFill>
                  <a:srgbClr val="002060"/>
                </a:solidFill>
              </a:rPr>
              <a:t>USU_USUARIO</a:t>
            </a:r>
            <a:r>
              <a:rPr lang="pt-BR" sz="1500" b="1" dirty="0" smtClean="0">
                <a:solidFill>
                  <a:srgbClr val="FF0000"/>
                </a:solidFill>
              </a:rPr>
              <a:t>(</a:t>
            </a:r>
            <a:endParaRPr lang="pt-BR" sz="15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ID,NOME,DATA_NASCIMENTO,CEP</a:t>
            </a:r>
            <a:r>
              <a:rPr lang="pt-BR" sz="1500" b="1" dirty="0" smtClean="0">
                <a:solidFill>
                  <a:srgbClr val="FF0000"/>
                </a:solidFill>
              </a:rPr>
              <a:t>) VALUES(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SEQ_USU.NEXTVAL,</a:t>
            </a: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‘CASSEB’,</a:t>
            </a:r>
          </a:p>
          <a:p>
            <a:pPr marL="0" indent="0">
              <a:buNone/>
            </a:pPr>
            <a:r>
              <a:rPr lang="pt-BR" sz="1500" b="1" dirty="0">
                <a:solidFill>
                  <a:srgbClr val="002060"/>
                </a:solidFill>
              </a:rPr>
              <a:t>TO_DATE(</a:t>
            </a:r>
            <a:r>
              <a:rPr lang="pt-BR" sz="1500" b="1" dirty="0" smtClean="0">
                <a:solidFill>
                  <a:srgbClr val="002060"/>
                </a:solidFill>
              </a:rPr>
              <a:t>'02/02/1996','DD/MM/YYYY'),</a:t>
            </a:r>
            <a:endParaRPr lang="pt-BR" sz="15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pt-BR" sz="1500" b="1" dirty="0" smtClean="0">
                <a:solidFill>
                  <a:srgbClr val="002060"/>
                </a:solidFill>
              </a:rPr>
              <a:t>,12226620</a:t>
            </a:r>
            <a:r>
              <a:rPr lang="pt-BR" sz="1500" b="1" dirty="0" smtClean="0">
                <a:solidFill>
                  <a:srgbClr val="FF0000"/>
                </a:solidFill>
              </a:rPr>
              <a:t>);</a:t>
            </a:r>
            <a:endParaRPr lang="pt-BR" sz="1600" b="1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Obrigatório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Opcional</a:t>
            </a:r>
            <a:r>
              <a:rPr lang="pt-BR" dirty="0" smtClean="0"/>
              <a:t> - </a:t>
            </a:r>
            <a:r>
              <a:rPr lang="pt-BR" b="1" u="sng" dirty="0" smtClean="0"/>
              <a:t>Ambos podem ser utilizados</a:t>
            </a:r>
            <a:r>
              <a:rPr lang="pt-BR" dirty="0" smtClean="0"/>
              <a:t> - </a:t>
            </a:r>
            <a:r>
              <a:rPr lang="pt-BR" b="1" dirty="0" smtClean="0">
                <a:solidFill>
                  <a:srgbClr val="002060"/>
                </a:solidFill>
              </a:rPr>
              <a:t>Definido pelo Usuário</a:t>
            </a:r>
            <a:endParaRPr lang="pt-BR" b="1" dirty="0">
              <a:solidFill>
                <a:srgbClr val="002060"/>
              </a:solidFill>
            </a:endParaRPr>
          </a:p>
        </p:txBody>
      </p:sp>
      <p:pic>
        <p:nvPicPr>
          <p:cNvPr id="5122" name="Picture 2" descr="https://imgnzn-a.akamaized.net/2014/10/17/171734585108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3029255"/>
            <a:ext cx="4133090" cy="275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30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apel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1877</Words>
  <Application>Microsoft Office PowerPoint</Application>
  <PresentationFormat>Widescreen</PresentationFormat>
  <Paragraphs>479</Paragraphs>
  <Slides>37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0" baseType="lpstr">
      <vt:lpstr>Arial</vt:lpstr>
      <vt:lpstr>Century Schoolbook</vt:lpstr>
      <vt:lpstr>Tema do Office</vt:lpstr>
      <vt:lpstr>Revisão de Banco de Dados</vt:lpstr>
      <vt:lpstr>Sumário</vt:lpstr>
      <vt:lpstr>DDL – Data Control Language</vt:lpstr>
      <vt:lpstr>Create Table – Criando uma tabela</vt:lpstr>
      <vt:lpstr>Sequence – Auto incremento</vt:lpstr>
      <vt:lpstr>Drop – Excluindo tudo</vt:lpstr>
      <vt:lpstr>Alter – Alterando sua tabela</vt:lpstr>
      <vt:lpstr>DML – Data Manipulation Language</vt:lpstr>
      <vt:lpstr>Insert – Inserindo dados</vt:lpstr>
      <vt:lpstr>Select – Estrutura completa</vt:lpstr>
      <vt:lpstr>Select – Todos os dados</vt:lpstr>
      <vt:lpstr>Select – Somente algumas colunas</vt:lpstr>
      <vt:lpstr>Select – Condições</vt:lpstr>
      <vt:lpstr>Select – Renomear colunas na exibição</vt:lpstr>
      <vt:lpstr>Select – Operações</vt:lpstr>
      <vt:lpstr>Select – Ordenação</vt:lpstr>
      <vt:lpstr>Select – Distintos</vt:lpstr>
      <vt:lpstr>Select – Contador</vt:lpstr>
      <vt:lpstr>Select – Soma,Minimo e Máximo</vt:lpstr>
      <vt:lpstr>Select – Agrupamento</vt:lpstr>
      <vt:lpstr>Select – Produto Cartesiano</vt:lpstr>
      <vt:lpstr>Select – Junção</vt:lpstr>
      <vt:lpstr>Select – Múltiplos valores</vt:lpstr>
      <vt:lpstr>Update – Alterando valores</vt:lpstr>
      <vt:lpstr>Delete – Deletando registros</vt:lpstr>
      <vt:lpstr>DCL – Data Control Language</vt:lpstr>
      <vt:lpstr>Criando um novo usuário</vt:lpstr>
      <vt:lpstr>Criando grupos de usuários</vt:lpstr>
      <vt:lpstr>Atribuindo e retirando privilégios</vt:lpstr>
      <vt:lpstr>Views</vt:lpstr>
      <vt:lpstr>Casos 1 – Editando um registro que é chave primária</vt:lpstr>
      <vt:lpstr>Casos 2 – Excluir um registro especializado</vt:lpstr>
      <vt:lpstr>Casos 3 – Retornando dados relacionados entre tabelas</vt:lpstr>
      <vt:lpstr>Casos 4 – Relacionando dados e usando a função min e agrupando</vt:lpstr>
      <vt:lpstr>Casos 5 – Join, Group e Order</vt:lpstr>
      <vt:lpstr>Casos 6 – Join</vt:lpstr>
      <vt:lpstr>Casos 7 – Filtro relacionando data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Soares Casseb dos Santos</dc:creator>
  <cp:lastModifiedBy>Felipe Soares Casseb dos Santos</cp:lastModifiedBy>
  <cp:revision>74</cp:revision>
  <dcterms:created xsi:type="dcterms:W3CDTF">2016-04-01T01:07:07Z</dcterms:created>
  <dcterms:modified xsi:type="dcterms:W3CDTF">2016-06-07T02:45:30Z</dcterms:modified>
</cp:coreProperties>
</file>